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9" r:id="rId3"/>
    <p:sldId id="260" r:id="rId4"/>
    <p:sldId id="262" r:id="rId5"/>
    <p:sldId id="261" r:id="rId6"/>
    <p:sldId id="263" r:id="rId7"/>
    <p:sldId id="264" r:id="rId8"/>
    <p:sldId id="265" r:id="rId9"/>
    <p:sldId id="269" r:id="rId10"/>
    <p:sldId id="268" r:id="rId11"/>
    <p:sldId id="271" r:id="rId12"/>
    <p:sldId id="272" r:id="rId13"/>
    <p:sldId id="274"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FA6A318A-5F0D-4325-9812-EFD4533EE04E}">
          <p14:sldIdLst>
            <p14:sldId id="258"/>
            <p14:sldId id="259"/>
            <p14:sldId id="260"/>
            <p14:sldId id="262"/>
            <p14:sldId id="261"/>
            <p14:sldId id="263"/>
            <p14:sldId id="264"/>
            <p14:sldId id="265"/>
            <p14:sldId id="269"/>
            <p14:sldId id="268"/>
            <p14:sldId id="271"/>
            <p14:sldId id="272"/>
            <p14:sldId id="274"/>
            <p14:sldId id="27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8016"/>
    <a:srgbClr val="6D6D29"/>
    <a:srgbClr val="6D1F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16" autoAdjust="0"/>
    <p:restoredTop sz="81838" autoAdjust="0"/>
  </p:normalViewPr>
  <p:slideViewPr>
    <p:cSldViewPr>
      <p:cViewPr>
        <p:scale>
          <a:sx n="75" d="100"/>
          <a:sy n="75" d="100"/>
        </p:scale>
        <p:origin x="-2700" y="-624"/>
      </p:cViewPr>
      <p:guideLst>
        <p:guide orient="horz" pos="2160"/>
        <p:guide pos="2880"/>
      </p:guideLst>
    </p:cSldViewPr>
  </p:slideViewPr>
  <p:outlineViewPr>
    <p:cViewPr>
      <p:scale>
        <a:sx n="33" d="100"/>
        <a:sy n="33" d="100"/>
      </p:scale>
      <p:origin x="0" y="6306"/>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78" d="100"/>
          <a:sy n="78" d="100"/>
        </p:scale>
        <p:origin x="-264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ADA92D-215C-403A-A77A-070DA539FD6A}"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6ABDAA83-F37D-44EE-96DD-6E013E15BD7F}">
      <dgm:prSet phldrT="[Text]"/>
      <dgm:spPr>
        <a:solidFill>
          <a:srgbClr val="6D6D29"/>
        </a:solidFill>
      </dgm:spPr>
      <dgm:t>
        <a:bodyPr/>
        <a:lstStyle/>
        <a:p>
          <a:r>
            <a:rPr lang="en-US" dirty="0" smtClean="0"/>
            <a:t>Corrective Training</a:t>
          </a:r>
          <a:endParaRPr lang="en-US" dirty="0"/>
        </a:p>
      </dgm:t>
    </dgm:pt>
    <dgm:pt modelId="{D553BBD7-53ED-4517-A4E2-5353B11A7FFC}" type="parTrans" cxnId="{F8717640-302A-409D-9900-933302794D06}">
      <dgm:prSet/>
      <dgm:spPr/>
      <dgm:t>
        <a:bodyPr/>
        <a:lstStyle/>
        <a:p>
          <a:endParaRPr lang="en-US"/>
        </a:p>
      </dgm:t>
    </dgm:pt>
    <dgm:pt modelId="{58435D29-7980-4DB0-AE5B-D713C05A348F}" type="sibTrans" cxnId="{F8717640-302A-409D-9900-933302794D06}">
      <dgm:prSet/>
      <dgm:spPr/>
      <dgm:t>
        <a:bodyPr/>
        <a:lstStyle/>
        <a:p>
          <a:endParaRPr lang="en-US"/>
        </a:p>
      </dgm:t>
    </dgm:pt>
    <dgm:pt modelId="{C3904153-F67E-49AF-A867-4209C75FCE1D}">
      <dgm:prSet phldrT="[Text]"/>
      <dgm:spPr>
        <a:solidFill>
          <a:srgbClr val="7D8016"/>
        </a:solidFill>
      </dgm:spPr>
      <dgm:t>
        <a:bodyPr/>
        <a:lstStyle/>
        <a:p>
          <a:r>
            <a:rPr lang="en-US" dirty="0" smtClean="0"/>
            <a:t>Spot Corrections</a:t>
          </a:r>
          <a:endParaRPr lang="en-US" dirty="0"/>
        </a:p>
      </dgm:t>
    </dgm:pt>
    <dgm:pt modelId="{5F8F8C2D-605C-40BF-9497-51CE872ACC6C}" type="parTrans" cxnId="{5A75538D-AC1A-43FC-9210-883D069C4993}">
      <dgm:prSet/>
      <dgm:spPr/>
      <dgm:t>
        <a:bodyPr/>
        <a:lstStyle/>
        <a:p>
          <a:endParaRPr lang="en-US"/>
        </a:p>
      </dgm:t>
    </dgm:pt>
    <dgm:pt modelId="{3246327D-F05A-46CA-BDC3-76781FE08D87}" type="sibTrans" cxnId="{5A75538D-AC1A-43FC-9210-883D069C4993}">
      <dgm:prSet/>
      <dgm:spPr/>
      <dgm:t>
        <a:bodyPr/>
        <a:lstStyle/>
        <a:p>
          <a:endParaRPr lang="en-US"/>
        </a:p>
      </dgm:t>
    </dgm:pt>
    <dgm:pt modelId="{5FDCF0D2-69D5-49E9-99EA-0F1729787054}">
      <dgm:prSet phldrT="[Text]"/>
      <dgm:spPr>
        <a:solidFill>
          <a:srgbClr val="7D8016"/>
        </a:solidFill>
      </dgm:spPr>
      <dgm:t>
        <a:bodyPr/>
        <a:lstStyle/>
        <a:p>
          <a:r>
            <a:rPr lang="en-US" dirty="0" smtClean="0"/>
            <a:t>Extra Military Instruction</a:t>
          </a:r>
          <a:endParaRPr lang="en-US" dirty="0"/>
        </a:p>
      </dgm:t>
    </dgm:pt>
    <dgm:pt modelId="{3B95213C-2CF1-48AD-B0CD-0956547780BB}" type="parTrans" cxnId="{6C0529CF-9963-4A9A-AB10-783710244FD5}">
      <dgm:prSet/>
      <dgm:spPr/>
      <dgm:t>
        <a:bodyPr/>
        <a:lstStyle/>
        <a:p>
          <a:endParaRPr lang="en-US"/>
        </a:p>
      </dgm:t>
    </dgm:pt>
    <dgm:pt modelId="{7C13249A-A48D-425F-B861-206C1672638E}" type="sibTrans" cxnId="{6C0529CF-9963-4A9A-AB10-783710244FD5}">
      <dgm:prSet/>
      <dgm:spPr/>
      <dgm:t>
        <a:bodyPr/>
        <a:lstStyle/>
        <a:p>
          <a:endParaRPr lang="en-US"/>
        </a:p>
      </dgm:t>
    </dgm:pt>
    <dgm:pt modelId="{A4EA7E73-3724-488E-AD88-0ACF11E1A463}">
      <dgm:prSet phldrT="[Text]"/>
      <dgm:spPr>
        <a:solidFill>
          <a:srgbClr val="7D8016"/>
        </a:solidFill>
      </dgm:spPr>
      <dgm:t>
        <a:bodyPr/>
        <a:lstStyle/>
        <a:p>
          <a:r>
            <a:rPr lang="en-US" dirty="0" smtClean="0"/>
            <a:t>Extra Training</a:t>
          </a:r>
          <a:endParaRPr lang="en-US" dirty="0"/>
        </a:p>
      </dgm:t>
    </dgm:pt>
    <dgm:pt modelId="{7A387609-1C12-4F1A-92DB-12D04D4F7324}" type="parTrans" cxnId="{C02C5648-4468-4251-B830-2BAC49B123A8}">
      <dgm:prSet/>
      <dgm:spPr/>
      <dgm:t>
        <a:bodyPr/>
        <a:lstStyle/>
        <a:p>
          <a:endParaRPr lang="en-US"/>
        </a:p>
      </dgm:t>
    </dgm:pt>
    <dgm:pt modelId="{5714340D-C9BA-4BA1-BC1A-A9B78A846567}" type="sibTrans" cxnId="{C02C5648-4468-4251-B830-2BAC49B123A8}">
      <dgm:prSet/>
      <dgm:spPr/>
      <dgm:t>
        <a:bodyPr/>
        <a:lstStyle/>
        <a:p>
          <a:endParaRPr lang="en-US"/>
        </a:p>
      </dgm:t>
    </dgm:pt>
    <dgm:pt modelId="{CFAB90E7-89EC-4089-99D9-9DEF4689BD84}" type="pres">
      <dgm:prSet presAssocID="{9BADA92D-215C-403A-A77A-070DA539FD6A}" presName="cycle" presStyleCnt="0">
        <dgm:presLayoutVars>
          <dgm:chMax val="1"/>
          <dgm:dir/>
          <dgm:animLvl val="ctr"/>
          <dgm:resizeHandles val="exact"/>
        </dgm:presLayoutVars>
      </dgm:prSet>
      <dgm:spPr/>
      <dgm:t>
        <a:bodyPr/>
        <a:lstStyle/>
        <a:p>
          <a:endParaRPr lang="en-US"/>
        </a:p>
      </dgm:t>
    </dgm:pt>
    <dgm:pt modelId="{DD82B6F1-94F8-4539-AD1E-7FEE25D0217A}" type="pres">
      <dgm:prSet presAssocID="{6ABDAA83-F37D-44EE-96DD-6E013E15BD7F}" presName="centerShape" presStyleLbl="node0" presStyleIdx="0" presStyleCnt="1"/>
      <dgm:spPr/>
      <dgm:t>
        <a:bodyPr/>
        <a:lstStyle/>
        <a:p>
          <a:endParaRPr lang="en-US"/>
        </a:p>
      </dgm:t>
    </dgm:pt>
    <dgm:pt modelId="{10ECD86B-100B-483F-8C92-10A2F7DC3502}" type="pres">
      <dgm:prSet presAssocID="{5F8F8C2D-605C-40BF-9497-51CE872ACC6C}" presName="Name9" presStyleLbl="parChTrans1D2" presStyleIdx="0" presStyleCnt="3"/>
      <dgm:spPr/>
      <dgm:t>
        <a:bodyPr/>
        <a:lstStyle/>
        <a:p>
          <a:endParaRPr lang="en-US"/>
        </a:p>
      </dgm:t>
    </dgm:pt>
    <dgm:pt modelId="{875E9454-834E-46A1-BE4E-9BBF8A90BDB9}" type="pres">
      <dgm:prSet presAssocID="{5F8F8C2D-605C-40BF-9497-51CE872ACC6C}" presName="connTx" presStyleLbl="parChTrans1D2" presStyleIdx="0" presStyleCnt="3"/>
      <dgm:spPr/>
      <dgm:t>
        <a:bodyPr/>
        <a:lstStyle/>
        <a:p>
          <a:endParaRPr lang="en-US"/>
        </a:p>
      </dgm:t>
    </dgm:pt>
    <dgm:pt modelId="{882F0A0D-B1B4-4193-B3A7-FCE16A54D395}" type="pres">
      <dgm:prSet presAssocID="{C3904153-F67E-49AF-A867-4209C75FCE1D}" presName="node" presStyleLbl="node1" presStyleIdx="0" presStyleCnt="3" custRadScaleRad="99013">
        <dgm:presLayoutVars>
          <dgm:bulletEnabled val="1"/>
        </dgm:presLayoutVars>
      </dgm:prSet>
      <dgm:spPr/>
      <dgm:t>
        <a:bodyPr/>
        <a:lstStyle/>
        <a:p>
          <a:endParaRPr lang="en-US"/>
        </a:p>
      </dgm:t>
    </dgm:pt>
    <dgm:pt modelId="{1351AA1A-DCBF-4AAE-82FC-84112FD16C8D}" type="pres">
      <dgm:prSet presAssocID="{3B95213C-2CF1-48AD-B0CD-0956547780BB}" presName="Name9" presStyleLbl="parChTrans1D2" presStyleIdx="1" presStyleCnt="3"/>
      <dgm:spPr/>
      <dgm:t>
        <a:bodyPr/>
        <a:lstStyle/>
        <a:p>
          <a:endParaRPr lang="en-US"/>
        </a:p>
      </dgm:t>
    </dgm:pt>
    <dgm:pt modelId="{E66DED71-2C38-4925-A7B9-FC7C82F648CB}" type="pres">
      <dgm:prSet presAssocID="{3B95213C-2CF1-48AD-B0CD-0956547780BB}" presName="connTx" presStyleLbl="parChTrans1D2" presStyleIdx="1" presStyleCnt="3"/>
      <dgm:spPr/>
      <dgm:t>
        <a:bodyPr/>
        <a:lstStyle/>
        <a:p>
          <a:endParaRPr lang="en-US"/>
        </a:p>
      </dgm:t>
    </dgm:pt>
    <dgm:pt modelId="{B43D1648-4687-4401-B34E-F654783E06EC}" type="pres">
      <dgm:prSet presAssocID="{5FDCF0D2-69D5-49E9-99EA-0F1729787054}" presName="node" presStyleLbl="node1" presStyleIdx="1" presStyleCnt="3">
        <dgm:presLayoutVars>
          <dgm:bulletEnabled val="1"/>
        </dgm:presLayoutVars>
      </dgm:prSet>
      <dgm:spPr/>
      <dgm:t>
        <a:bodyPr/>
        <a:lstStyle/>
        <a:p>
          <a:endParaRPr lang="en-US"/>
        </a:p>
      </dgm:t>
    </dgm:pt>
    <dgm:pt modelId="{0A72A856-D18D-442E-AB1D-A9F2C6627EDB}" type="pres">
      <dgm:prSet presAssocID="{7A387609-1C12-4F1A-92DB-12D04D4F7324}" presName="Name9" presStyleLbl="parChTrans1D2" presStyleIdx="2" presStyleCnt="3"/>
      <dgm:spPr/>
      <dgm:t>
        <a:bodyPr/>
        <a:lstStyle/>
        <a:p>
          <a:endParaRPr lang="en-US"/>
        </a:p>
      </dgm:t>
    </dgm:pt>
    <dgm:pt modelId="{C834DF4B-EA8A-4E9B-AAA4-EB74025068CB}" type="pres">
      <dgm:prSet presAssocID="{7A387609-1C12-4F1A-92DB-12D04D4F7324}" presName="connTx" presStyleLbl="parChTrans1D2" presStyleIdx="2" presStyleCnt="3"/>
      <dgm:spPr/>
      <dgm:t>
        <a:bodyPr/>
        <a:lstStyle/>
        <a:p>
          <a:endParaRPr lang="en-US"/>
        </a:p>
      </dgm:t>
    </dgm:pt>
    <dgm:pt modelId="{12E1B0D2-6E1B-4C60-B62B-6984CEC81D11}" type="pres">
      <dgm:prSet presAssocID="{A4EA7E73-3724-488E-AD88-0ACF11E1A463}" presName="node" presStyleLbl="node1" presStyleIdx="2" presStyleCnt="3">
        <dgm:presLayoutVars>
          <dgm:bulletEnabled val="1"/>
        </dgm:presLayoutVars>
      </dgm:prSet>
      <dgm:spPr/>
      <dgm:t>
        <a:bodyPr/>
        <a:lstStyle/>
        <a:p>
          <a:endParaRPr lang="en-US"/>
        </a:p>
      </dgm:t>
    </dgm:pt>
  </dgm:ptLst>
  <dgm:cxnLst>
    <dgm:cxn modelId="{C02C5648-4468-4251-B830-2BAC49B123A8}" srcId="{6ABDAA83-F37D-44EE-96DD-6E013E15BD7F}" destId="{A4EA7E73-3724-488E-AD88-0ACF11E1A463}" srcOrd="2" destOrd="0" parTransId="{7A387609-1C12-4F1A-92DB-12D04D4F7324}" sibTransId="{5714340D-C9BA-4BA1-BC1A-A9B78A846567}"/>
    <dgm:cxn modelId="{356C689F-B11D-4A43-BD79-63D47B48D407}" type="presOf" srcId="{C3904153-F67E-49AF-A867-4209C75FCE1D}" destId="{882F0A0D-B1B4-4193-B3A7-FCE16A54D395}" srcOrd="0" destOrd="0" presId="urn:microsoft.com/office/officeart/2005/8/layout/radial1"/>
    <dgm:cxn modelId="{8C67E4E1-A68F-4F09-82B3-224ED9AF4BD4}" type="presOf" srcId="{5FDCF0D2-69D5-49E9-99EA-0F1729787054}" destId="{B43D1648-4687-4401-B34E-F654783E06EC}" srcOrd="0" destOrd="0" presId="urn:microsoft.com/office/officeart/2005/8/layout/radial1"/>
    <dgm:cxn modelId="{82E9691C-A4ED-45CD-82D3-35677D8A9DF3}" type="presOf" srcId="{5F8F8C2D-605C-40BF-9497-51CE872ACC6C}" destId="{10ECD86B-100B-483F-8C92-10A2F7DC3502}" srcOrd="0" destOrd="0" presId="urn:microsoft.com/office/officeart/2005/8/layout/radial1"/>
    <dgm:cxn modelId="{6C0529CF-9963-4A9A-AB10-783710244FD5}" srcId="{6ABDAA83-F37D-44EE-96DD-6E013E15BD7F}" destId="{5FDCF0D2-69D5-49E9-99EA-0F1729787054}" srcOrd="1" destOrd="0" parTransId="{3B95213C-2CF1-48AD-B0CD-0956547780BB}" sibTransId="{7C13249A-A48D-425F-B861-206C1672638E}"/>
    <dgm:cxn modelId="{2AB54F80-C067-458F-8798-077EF8C7B625}" type="presOf" srcId="{7A387609-1C12-4F1A-92DB-12D04D4F7324}" destId="{C834DF4B-EA8A-4E9B-AAA4-EB74025068CB}" srcOrd="1" destOrd="0" presId="urn:microsoft.com/office/officeart/2005/8/layout/radial1"/>
    <dgm:cxn modelId="{F8717640-302A-409D-9900-933302794D06}" srcId="{9BADA92D-215C-403A-A77A-070DA539FD6A}" destId="{6ABDAA83-F37D-44EE-96DD-6E013E15BD7F}" srcOrd="0" destOrd="0" parTransId="{D553BBD7-53ED-4517-A4E2-5353B11A7FFC}" sibTransId="{58435D29-7980-4DB0-AE5B-D713C05A348F}"/>
    <dgm:cxn modelId="{E09669AE-34E7-44BF-B247-FE90729C89AE}" type="presOf" srcId="{5F8F8C2D-605C-40BF-9497-51CE872ACC6C}" destId="{875E9454-834E-46A1-BE4E-9BBF8A90BDB9}" srcOrd="1" destOrd="0" presId="urn:microsoft.com/office/officeart/2005/8/layout/radial1"/>
    <dgm:cxn modelId="{501ADF63-6787-4BDD-B08C-BE16FD1461ED}" type="presOf" srcId="{6ABDAA83-F37D-44EE-96DD-6E013E15BD7F}" destId="{DD82B6F1-94F8-4539-AD1E-7FEE25D0217A}" srcOrd="0" destOrd="0" presId="urn:microsoft.com/office/officeart/2005/8/layout/radial1"/>
    <dgm:cxn modelId="{C8EAB4B8-7CB6-40B5-9A47-43460175BA2B}" type="presOf" srcId="{3B95213C-2CF1-48AD-B0CD-0956547780BB}" destId="{1351AA1A-DCBF-4AAE-82FC-84112FD16C8D}" srcOrd="0" destOrd="0" presId="urn:microsoft.com/office/officeart/2005/8/layout/radial1"/>
    <dgm:cxn modelId="{905EF2CE-91B7-448C-9F55-32223823CA84}" type="presOf" srcId="{A4EA7E73-3724-488E-AD88-0ACF11E1A463}" destId="{12E1B0D2-6E1B-4C60-B62B-6984CEC81D11}" srcOrd="0" destOrd="0" presId="urn:microsoft.com/office/officeart/2005/8/layout/radial1"/>
    <dgm:cxn modelId="{5A75538D-AC1A-43FC-9210-883D069C4993}" srcId="{6ABDAA83-F37D-44EE-96DD-6E013E15BD7F}" destId="{C3904153-F67E-49AF-A867-4209C75FCE1D}" srcOrd="0" destOrd="0" parTransId="{5F8F8C2D-605C-40BF-9497-51CE872ACC6C}" sibTransId="{3246327D-F05A-46CA-BDC3-76781FE08D87}"/>
    <dgm:cxn modelId="{CE9D62A8-E65A-4F99-83BA-B4F928A60BC6}" type="presOf" srcId="{9BADA92D-215C-403A-A77A-070DA539FD6A}" destId="{CFAB90E7-89EC-4089-99D9-9DEF4689BD84}" srcOrd="0" destOrd="0" presId="urn:microsoft.com/office/officeart/2005/8/layout/radial1"/>
    <dgm:cxn modelId="{C1BFCCE2-5F8D-4D01-925C-95D681E42D68}" type="presOf" srcId="{7A387609-1C12-4F1A-92DB-12D04D4F7324}" destId="{0A72A856-D18D-442E-AB1D-A9F2C6627EDB}" srcOrd="0" destOrd="0" presId="urn:microsoft.com/office/officeart/2005/8/layout/radial1"/>
    <dgm:cxn modelId="{ECE47BB8-620B-4072-AE10-40A5157E6BCC}" type="presOf" srcId="{3B95213C-2CF1-48AD-B0CD-0956547780BB}" destId="{E66DED71-2C38-4925-A7B9-FC7C82F648CB}" srcOrd="1" destOrd="0" presId="urn:microsoft.com/office/officeart/2005/8/layout/radial1"/>
    <dgm:cxn modelId="{52D9C4D0-64AB-4049-AEA7-1B60A88D4DD8}" type="presParOf" srcId="{CFAB90E7-89EC-4089-99D9-9DEF4689BD84}" destId="{DD82B6F1-94F8-4539-AD1E-7FEE25D0217A}" srcOrd="0" destOrd="0" presId="urn:microsoft.com/office/officeart/2005/8/layout/radial1"/>
    <dgm:cxn modelId="{1379DCC3-FE19-4991-9BE6-8600A077F117}" type="presParOf" srcId="{CFAB90E7-89EC-4089-99D9-9DEF4689BD84}" destId="{10ECD86B-100B-483F-8C92-10A2F7DC3502}" srcOrd="1" destOrd="0" presId="urn:microsoft.com/office/officeart/2005/8/layout/radial1"/>
    <dgm:cxn modelId="{09ED9866-A82A-4BFF-9870-DC73CC13F4AE}" type="presParOf" srcId="{10ECD86B-100B-483F-8C92-10A2F7DC3502}" destId="{875E9454-834E-46A1-BE4E-9BBF8A90BDB9}" srcOrd="0" destOrd="0" presId="urn:microsoft.com/office/officeart/2005/8/layout/radial1"/>
    <dgm:cxn modelId="{A4CCFAA5-F06C-4330-977E-B1E0DDE4EE75}" type="presParOf" srcId="{CFAB90E7-89EC-4089-99D9-9DEF4689BD84}" destId="{882F0A0D-B1B4-4193-B3A7-FCE16A54D395}" srcOrd="2" destOrd="0" presId="urn:microsoft.com/office/officeart/2005/8/layout/radial1"/>
    <dgm:cxn modelId="{6683B51F-CA90-40C4-BAAC-4DB941C7BC6D}" type="presParOf" srcId="{CFAB90E7-89EC-4089-99D9-9DEF4689BD84}" destId="{1351AA1A-DCBF-4AAE-82FC-84112FD16C8D}" srcOrd="3" destOrd="0" presId="urn:microsoft.com/office/officeart/2005/8/layout/radial1"/>
    <dgm:cxn modelId="{ABFE2A08-60C6-4EF2-98B4-84A3662B47A1}" type="presParOf" srcId="{1351AA1A-DCBF-4AAE-82FC-84112FD16C8D}" destId="{E66DED71-2C38-4925-A7B9-FC7C82F648CB}" srcOrd="0" destOrd="0" presId="urn:microsoft.com/office/officeart/2005/8/layout/radial1"/>
    <dgm:cxn modelId="{55B6CF88-7067-46C9-96B5-75FCAE48F996}" type="presParOf" srcId="{CFAB90E7-89EC-4089-99D9-9DEF4689BD84}" destId="{B43D1648-4687-4401-B34E-F654783E06EC}" srcOrd="4" destOrd="0" presId="urn:microsoft.com/office/officeart/2005/8/layout/radial1"/>
    <dgm:cxn modelId="{524AA5F1-ED54-4F3B-B031-3956D9747B7C}" type="presParOf" srcId="{CFAB90E7-89EC-4089-99D9-9DEF4689BD84}" destId="{0A72A856-D18D-442E-AB1D-A9F2C6627EDB}" srcOrd="5" destOrd="0" presId="urn:microsoft.com/office/officeart/2005/8/layout/radial1"/>
    <dgm:cxn modelId="{81CDE64F-6581-4441-9008-6E2BB18A1CD1}" type="presParOf" srcId="{0A72A856-D18D-442E-AB1D-A9F2C6627EDB}" destId="{C834DF4B-EA8A-4E9B-AAA4-EB74025068CB}" srcOrd="0" destOrd="0" presId="urn:microsoft.com/office/officeart/2005/8/layout/radial1"/>
    <dgm:cxn modelId="{885493FE-5D35-41B6-8628-0471EBEC175C}" type="presParOf" srcId="{CFAB90E7-89EC-4089-99D9-9DEF4689BD84}" destId="{12E1B0D2-6E1B-4C60-B62B-6984CEC81D11}" srcOrd="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82B6F1-94F8-4539-AD1E-7FEE25D0217A}">
      <dsp:nvSpPr>
        <dsp:cNvPr id="0" name=""/>
        <dsp:cNvSpPr/>
      </dsp:nvSpPr>
      <dsp:spPr>
        <a:xfrm>
          <a:off x="2863143" y="2185939"/>
          <a:ext cx="1665112" cy="1665112"/>
        </a:xfrm>
        <a:prstGeom prst="ellipse">
          <a:avLst/>
        </a:prstGeom>
        <a:solidFill>
          <a:srgbClr val="6D6D2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Corrective Training</a:t>
          </a:r>
          <a:endParaRPr lang="en-US" sz="2400" kern="1200" dirty="0"/>
        </a:p>
      </dsp:txBody>
      <dsp:txXfrm>
        <a:off x="3106993" y="2429789"/>
        <a:ext cx="1177412" cy="1177412"/>
      </dsp:txXfrm>
    </dsp:sp>
    <dsp:sp modelId="{10ECD86B-100B-483F-8C92-10A2F7DC3502}">
      <dsp:nvSpPr>
        <dsp:cNvPr id="0" name=""/>
        <dsp:cNvSpPr/>
      </dsp:nvSpPr>
      <dsp:spPr>
        <a:xfrm rot="16200000">
          <a:off x="3454963" y="1924928"/>
          <a:ext cx="481473" cy="40549"/>
        </a:xfrm>
        <a:custGeom>
          <a:avLst/>
          <a:gdLst/>
          <a:ahLst/>
          <a:cxnLst/>
          <a:rect l="0" t="0" r="0" b="0"/>
          <a:pathLst>
            <a:path>
              <a:moveTo>
                <a:pt x="0" y="20274"/>
              </a:moveTo>
              <a:lnTo>
                <a:pt x="481473" y="202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83663" y="1933166"/>
        <a:ext cx="24073" cy="24073"/>
      </dsp:txXfrm>
    </dsp:sp>
    <dsp:sp modelId="{882F0A0D-B1B4-4193-B3A7-FCE16A54D395}">
      <dsp:nvSpPr>
        <dsp:cNvPr id="0" name=""/>
        <dsp:cNvSpPr/>
      </dsp:nvSpPr>
      <dsp:spPr>
        <a:xfrm>
          <a:off x="2863143" y="39354"/>
          <a:ext cx="1665112" cy="1665112"/>
        </a:xfrm>
        <a:prstGeom prst="ellipse">
          <a:avLst/>
        </a:prstGeom>
        <a:solidFill>
          <a:srgbClr val="7D801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Spot Corrections</a:t>
          </a:r>
          <a:endParaRPr lang="en-US" sz="2100" kern="1200" dirty="0"/>
        </a:p>
      </dsp:txBody>
      <dsp:txXfrm>
        <a:off x="3106993" y="283204"/>
        <a:ext cx="1177412" cy="1177412"/>
      </dsp:txXfrm>
    </dsp:sp>
    <dsp:sp modelId="{1351AA1A-DCBF-4AAE-82FC-84112FD16C8D}">
      <dsp:nvSpPr>
        <dsp:cNvPr id="0" name=""/>
        <dsp:cNvSpPr/>
      </dsp:nvSpPr>
      <dsp:spPr>
        <a:xfrm rot="1800000">
          <a:off x="4383028" y="3540217"/>
          <a:ext cx="502871" cy="40549"/>
        </a:xfrm>
        <a:custGeom>
          <a:avLst/>
          <a:gdLst/>
          <a:ahLst/>
          <a:cxnLst/>
          <a:rect l="0" t="0" r="0" b="0"/>
          <a:pathLst>
            <a:path>
              <a:moveTo>
                <a:pt x="0" y="20274"/>
              </a:moveTo>
              <a:lnTo>
                <a:pt x="502871" y="202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21892" y="3547920"/>
        <a:ext cx="25143" cy="25143"/>
      </dsp:txXfrm>
    </dsp:sp>
    <dsp:sp modelId="{B43D1648-4687-4401-B34E-F654783E06EC}">
      <dsp:nvSpPr>
        <dsp:cNvPr id="0" name=""/>
        <dsp:cNvSpPr/>
      </dsp:nvSpPr>
      <dsp:spPr>
        <a:xfrm>
          <a:off x="4740673" y="3269931"/>
          <a:ext cx="1665112" cy="1665112"/>
        </a:xfrm>
        <a:prstGeom prst="ellipse">
          <a:avLst/>
        </a:prstGeom>
        <a:solidFill>
          <a:srgbClr val="7D801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Extra Military Instruction</a:t>
          </a:r>
          <a:endParaRPr lang="en-US" sz="2100" kern="1200" dirty="0"/>
        </a:p>
      </dsp:txBody>
      <dsp:txXfrm>
        <a:off x="4984523" y="3513781"/>
        <a:ext cx="1177412" cy="1177412"/>
      </dsp:txXfrm>
    </dsp:sp>
    <dsp:sp modelId="{0A72A856-D18D-442E-AB1D-A9F2C6627EDB}">
      <dsp:nvSpPr>
        <dsp:cNvPr id="0" name=""/>
        <dsp:cNvSpPr/>
      </dsp:nvSpPr>
      <dsp:spPr>
        <a:xfrm rot="9000000">
          <a:off x="2505499" y="3540217"/>
          <a:ext cx="502871" cy="40549"/>
        </a:xfrm>
        <a:custGeom>
          <a:avLst/>
          <a:gdLst/>
          <a:ahLst/>
          <a:cxnLst/>
          <a:rect l="0" t="0" r="0" b="0"/>
          <a:pathLst>
            <a:path>
              <a:moveTo>
                <a:pt x="0" y="20274"/>
              </a:moveTo>
              <a:lnTo>
                <a:pt x="502871" y="202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744363" y="3547920"/>
        <a:ext cx="25143" cy="25143"/>
      </dsp:txXfrm>
    </dsp:sp>
    <dsp:sp modelId="{12E1B0D2-6E1B-4C60-B62B-6984CEC81D11}">
      <dsp:nvSpPr>
        <dsp:cNvPr id="0" name=""/>
        <dsp:cNvSpPr/>
      </dsp:nvSpPr>
      <dsp:spPr>
        <a:xfrm>
          <a:off x="985614" y="3269931"/>
          <a:ext cx="1665112" cy="1665112"/>
        </a:xfrm>
        <a:prstGeom prst="ellipse">
          <a:avLst/>
        </a:prstGeom>
        <a:solidFill>
          <a:srgbClr val="7D801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Extra Training</a:t>
          </a:r>
          <a:endParaRPr lang="en-US" sz="2100" kern="1200" dirty="0"/>
        </a:p>
      </dsp:txBody>
      <dsp:txXfrm>
        <a:off x="1229464" y="3513781"/>
        <a:ext cx="1177412" cy="117741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110A4B-CB44-4C9E-B548-37C6437F7229}" type="datetimeFigureOut">
              <a:rPr lang="en-US" smtClean="0"/>
              <a:pPr/>
              <a:t>5/22/2012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FFDE13-F6DC-4C91-8C9D-84034319B72E}" type="slidenum">
              <a:rPr lang="en-US" smtClean="0"/>
              <a:pPr/>
              <a:t>‹#›</a:t>
            </a:fld>
            <a:endParaRPr lang="en-US"/>
          </a:p>
        </p:txBody>
      </p:sp>
    </p:spTree>
    <p:extLst>
      <p:ext uri="{BB962C8B-B14F-4D97-AF65-F5344CB8AC3E}">
        <p14:creationId xmlns:p14="http://schemas.microsoft.com/office/powerpoint/2010/main" val="539331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p:txBody>
      </p:sp>
      <p:sp>
        <p:nvSpPr>
          <p:cNvPr id="4" name="Slide Number Placeholder 3"/>
          <p:cNvSpPr>
            <a:spLocks noGrp="1"/>
          </p:cNvSpPr>
          <p:nvPr>
            <p:ph type="sldNum" sz="quarter" idx="10"/>
          </p:nvPr>
        </p:nvSpPr>
        <p:spPr/>
        <p:txBody>
          <a:bodyPr/>
          <a:lstStyle/>
          <a:p>
            <a:fld id="{B7FFDE13-F6DC-4C91-8C9D-84034319B72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b="1"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b="1"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b="1"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p:txBody>
      </p:sp>
      <p:sp>
        <p:nvSpPr>
          <p:cNvPr id="4" name="Slide Number Placeholder 3"/>
          <p:cNvSpPr>
            <a:spLocks noGrp="1"/>
          </p:cNvSpPr>
          <p:nvPr>
            <p:ph type="sldNum" sz="quarter" idx="10"/>
          </p:nvPr>
        </p:nvSpPr>
        <p:spPr/>
        <p:txBody>
          <a:bodyPr/>
          <a:lstStyle/>
          <a:p>
            <a:fld id="{B7FFDE13-F6DC-4C91-8C9D-84034319B72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b="1"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b="1"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b="1" dirty="0"/>
          </a:p>
        </p:txBody>
      </p:sp>
      <p:sp>
        <p:nvSpPr>
          <p:cNvPr id="4" name="Slide Number Placeholder 3"/>
          <p:cNvSpPr>
            <a:spLocks noGrp="1"/>
          </p:cNvSpPr>
          <p:nvPr>
            <p:ph type="sldNum" sz="quarter" idx="10"/>
          </p:nvPr>
        </p:nvSpPr>
        <p:spPr/>
        <p:txBody>
          <a:bodyPr/>
          <a:lstStyle/>
          <a:p>
            <a:fld id="{B7FFDE13-F6DC-4C91-8C9D-84034319B72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a:effectLst>
            <a:reflection endPos="0" dir="5400000" sy="-100000" algn="bl" rotWithShape="0"/>
          </a:effectLst>
        </p:spPr>
        <p:txBody>
          <a:bodyPr/>
          <a:lstStyle>
            <a:lvl1pPr>
              <a:defRPr b="1" cap="none" spc="0" baseline="0">
                <a:ln w="1905"/>
                <a:gradFill flip="none" rotWithShape="1">
                  <a:gsLst>
                    <a:gs pos="1250">
                      <a:schemeClr val="tx1"/>
                    </a:gs>
                    <a:gs pos="40000">
                      <a:srgbClr val="7D8016"/>
                    </a:gs>
                    <a:gs pos="100000">
                      <a:srgbClr val="A8A85D"/>
                    </a:gs>
                    <a:gs pos="77496">
                      <a:srgbClr val="D6D6B2"/>
                    </a:gs>
                  </a:gsLst>
                  <a:lin ang="16200000" scaled="1"/>
                  <a:tileRect/>
                </a:gradFill>
                <a:effectLst>
                  <a:innerShdw blurRad="69850" dist="43180" dir="5400000">
                    <a:srgbClr val="000000">
                      <a:alpha val="65000"/>
                    </a:srgbClr>
                  </a:innerShdw>
                  <a:reflection stA="35000" endPos="40000" dir="5400000" sy="-100000" algn="bl" rotWithShape="0"/>
                </a:effectLst>
                <a:latin typeface="Franklin Gothic Heavy" pitchFamily="34" charset="0"/>
              </a:defRPr>
            </a:lvl1pPr>
          </a:lstStyle>
          <a:p>
            <a:r>
              <a:rPr lang="en-US" dirty="0" smtClean="0"/>
              <a:t>This is a Title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0481360"/>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8525850"/>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9772"/>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1250">
                      <a:schemeClr val="tx1"/>
                    </a:gs>
                    <a:gs pos="40000">
                      <a:srgbClr val="7D8016"/>
                    </a:gs>
                    <a:gs pos="100000">
                      <a:srgbClr val="A8A85D"/>
                    </a:gs>
                    <a:gs pos="82000">
                      <a:srgbClr val="D6D6B2">
                        <a:lumMod val="63000"/>
                        <a:lumOff val="37000"/>
                      </a:srgbClr>
                    </a:gs>
                  </a:gsLst>
                  <a:lin ang="16200000" scaled="1"/>
                </a:gradFill>
                <a:effectLst>
                  <a:innerShdw blurRad="63500" dist="50800" dir="8100000">
                    <a:prstClr val="black">
                      <a:alpha val="50000"/>
                    </a:prstClr>
                  </a:innerShdw>
                  <a:reflection stA="37000" endPos="25000" dir="5400000" sy="-100000" algn="bl" rotWithShape="0"/>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229601"/>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gradFill>
                  <a:gsLst>
                    <a:gs pos="1250">
                      <a:schemeClr val="tx1"/>
                    </a:gs>
                    <a:gs pos="40000">
                      <a:srgbClr val="7D8016"/>
                    </a:gs>
                    <a:gs pos="100000">
                      <a:srgbClr val="A8A85D"/>
                    </a:gs>
                    <a:gs pos="82000">
                      <a:srgbClr val="D6D6B2"/>
                    </a:gs>
                  </a:gsLst>
                  <a:lin ang="16200000" scaled="1"/>
                </a:gradFill>
                <a:effectLst>
                  <a:glow>
                    <a:schemeClr val="bg1">
                      <a:alpha val="40000"/>
                    </a:schemeClr>
                  </a:glow>
                  <a:innerShdw blurRad="63500" dist="50800" dir="13500000">
                    <a:prstClr val="black">
                      <a:alpha val="50000"/>
                    </a:prstClr>
                  </a:inn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769685837"/>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0460271"/>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8715584"/>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004795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186874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07690047"/>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127776006"/>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7"/>
          <p:cNvSpPr txBox="1">
            <a:spLocks/>
          </p:cNvSpPr>
          <p:nvPr userDrawn="1"/>
        </p:nvSpPr>
        <p:spPr>
          <a:xfrm>
            <a:off x="990600" y="6282123"/>
            <a:ext cx="7755467"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CSM</a:t>
            </a:r>
            <a:r>
              <a:rPr lang="en-US" baseline="0" dirty="0" smtClean="0"/>
              <a:t> </a:t>
            </a:r>
            <a:r>
              <a:rPr lang="en-US" dirty="0" smtClean="0"/>
              <a:t>Mark</a:t>
            </a:r>
            <a:r>
              <a:rPr lang="en-US" baseline="0" dirty="0" smtClean="0"/>
              <a:t> </a:t>
            </a:r>
            <a:r>
              <a:rPr lang="en-US" baseline="0" dirty="0" err="1" smtClean="0"/>
              <a:t>Gerecht</a:t>
            </a:r>
            <a:r>
              <a:rPr lang="en-US" baseline="0" dirty="0" smtClean="0"/>
              <a:t>, USA Retired						Corrective Training</a:t>
            </a:r>
            <a:endParaRPr lang="en-US" dirty="0" smtClean="0"/>
          </a:p>
        </p:txBody>
      </p:sp>
      <p:sp>
        <p:nvSpPr>
          <p:cNvPr id="15" name="TextBox 14"/>
          <p:cNvSpPr txBox="1"/>
          <p:nvPr userDrawn="1"/>
        </p:nvSpPr>
        <p:spPr>
          <a:xfrm>
            <a:off x="3886200" y="6326187"/>
            <a:ext cx="1981200" cy="276999"/>
          </a:xfrm>
          <a:prstGeom prst="rect">
            <a:avLst/>
          </a:prstGeom>
          <a:noFill/>
          <a:ln>
            <a:noFill/>
          </a:ln>
        </p:spPr>
        <p:txBody>
          <a:bodyPr wrap="square" rtlCol="0">
            <a:spAutoFit/>
          </a:bodyPr>
          <a:lstStyle/>
          <a:p>
            <a:pPr algn="ctr"/>
            <a:r>
              <a:rPr lang="en-US" sz="1200" dirty="0" err="1" smtClean="0">
                <a:solidFill>
                  <a:schemeClr val="bg1">
                    <a:lumMod val="50000"/>
                  </a:schemeClr>
                </a:solidFill>
              </a:rPr>
              <a:t>AskTOP</a:t>
            </a:r>
            <a:r>
              <a:rPr lang="en-US" sz="1200" dirty="0" smtClean="0">
                <a:solidFill>
                  <a:schemeClr val="bg1">
                    <a:lumMod val="50000"/>
                  </a:schemeClr>
                </a:solidFill>
              </a:rPr>
              <a:t> Leadership Series</a:t>
            </a:r>
            <a:endParaRPr lang="en-US" sz="1200" dirty="0">
              <a:solidFill>
                <a:schemeClr val="bg1">
                  <a:lumMod val="50000"/>
                </a:schemeClr>
              </a:solidFill>
            </a:endParaRPr>
          </a:p>
        </p:txBody>
      </p:sp>
      <p:pic>
        <p:nvPicPr>
          <p:cNvPr id="7" name="Picture 2" descr="Z:\Images\Logos\AskTOP\Web\AskTOP-230x304.gif"/>
          <p:cNvPicPr>
            <a:picLocks noChangeAspect="1" noChangeArrowheads="1"/>
          </p:cNvPicPr>
          <p:nvPr userDrawn="1"/>
        </p:nvPicPr>
        <p:blipFill>
          <a:blip r:embed="rId14" cstate="print"/>
          <a:srcRect l="15550" b="4902"/>
          <a:stretch>
            <a:fillRect/>
          </a:stretch>
        </p:blipFill>
        <p:spPr bwMode="auto">
          <a:xfrm>
            <a:off x="0" y="5626100"/>
            <a:ext cx="827672" cy="1231900"/>
          </a:xfrm>
          <a:prstGeom prst="rect">
            <a:avLst/>
          </a:prstGeom>
          <a:noFill/>
        </p:spPr>
      </p:pic>
    </p:spTree>
    <p:extLst>
      <p:ext uri="{BB962C8B-B14F-4D97-AF65-F5344CB8AC3E}">
        <p14:creationId xmlns:p14="http://schemas.microsoft.com/office/powerpoint/2010/main" val="196589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hf sldNum="0" hdr="0" ftr="0"/>
  <p:txStyles>
    <p:titleStyle>
      <a:lvl1pPr algn="ctr" defTabSz="914400" rtl="0" eaLnBrk="1" latinLnBrk="0" hangingPunct="1">
        <a:spcBef>
          <a:spcPct val="0"/>
        </a:spcBef>
        <a:buNone/>
        <a:defRPr sz="4400" kern="1200">
          <a:gradFill>
            <a:gsLst>
              <a:gs pos="1250">
                <a:schemeClr val="tx1"/>
              </a:gs>
              <a:gs pos="40000">
                <a:srgbClr val="7D8016"/>
              </a:gs>
              <a:gs pos="100000">
                <a:srgbClr val="A8A85D"/>
              </a:gs>
              <a:gs pos="82000">
                <a:srgbClr val="D6D6B2">
                  <a:lumMod val="63000"/>
                  <a:lumOff val="37000"/>
                </a:srgbClr>
              </a:gs>
            </a:gsLst>
            <a:lin ang="16200000" scaled="1"/>
          </a:gradFill>
          <a:effectLst>
            <a:innerShdw blurRad="63500" dist="50800" dir="8100000">
              <a:prstClr val="black">
                <a:alpha val="50000"/>
              </a:prstClr>
            </a:innerShdw>
            <a:reflection stA="32000" endPos="200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286000" y="3505200"/>
            <a:ext cx="6477000" cy="523220"/>
          </a:xfrm>
          <a:prstGeom prst="rect">
            <a:avLst/>
          </a:prstGeom>
          <a:noFill/>
        </p:spPr>
        <p:txBody>
          <a:bodyPr wrap="square" rtlCol="0">
            <a:spAutoFit/>
          </a:bodyPr>
          <a:lstStyle/>
          <a:p>
            <a:r>
              <a:rPr lang="en-US" sz="2800" dirty="0" smtClean="0">
                <a:solidFill>
                  <a:srgbClr val="6D1F19"/>
                </a:solidFill>
              </a:rPr>
              <a:t>WITH </a:t>
            </a:r>
            <a:r>
              <a:rPr lang="en-US" sz="2800" dirty="0">
                <a:solidFill>
                  <a:srgbClr val="6D1F19"/>
                </a:solidFill>
              </a:rPr>
              <a:t>CSM (R) </a:t>
            </a:r>
            <a:r>
              <a:rPr lang="en-US" sz="2800" dirty="0" smtClean="0">
                <a:solidFill>
                  <a:srgbClr val="6D1F19"/>
                </a:solidFill>
              </a:rPr>
              <a:t>MARK GERECHT</a:t>
            </a:r>
            <a:endParaRPr lang="en-US" sz="2800" dirty="0">
              <a:solidFill>
                <a:srgbClr val="6D1F19"/>
              </a:solidFill>
            </a:endParaRPr>
          </a:p>
        </p:txBody>
      </p:sp>
      <p:pic>
        <p:nvPicPr>
          <p:cNvPr id="1033" name="Picture 9" descr="C:\Users\Steve Moore\Desktop\askTOPnet Horz.png"/>
          <p:cNvPicPr>
            <a:picLocks noChangeAspect="1" noChangeArrowheads="1"/>
          </p:cNvPicPr>
          <p:nvPr/>
        </p:nvPicPr>
        <p:blipFill>
          <a:blip r:embed="rId3" cstate="print"/>
          <a:srcRect/>
          <a:stretch>
            <a:fillRect/>
          </a:stretch>
        </p:blipFill>
        <p:spPr bwMode="auto">
          <a:xfrm>
            <a:off x="476812" y="1619250"/>
            <a:ext cx="7905188" cy="2038350"/>
          </a:xfrm>
          <a:prstGeom prst="rect">
            <a:avLst/>
          </a:prstGeom>
          <a:noFill/>
        </p:spPr>
      </p:pic>
    </p:spTree>
    <p:extLst>
      <p:ext uri="{BB962C8B-B14F-4D97-AF65-F5344CB8AC3E}">
        <p14:creationId xmlns:p14="http://schemas.microsoft.com/office/powerpoint/2010/main" val="282057391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normAutofit/>
          </a:bodyPr>
          <a:lstStyle/>
          <a:p>
            <a:r>
              <a:rPr lang="en-US" dirty="0" smtClean="0">
                <a:latin typeface="+mj-lt"/>
              </a:rPr>
              <a:t>Proper Examples of </a:t>
            </a:r>
            <a:br>
              <a:rPr lang="en-US" dirty="0" smtClean="0">
                <a:latin typeface="+mj-lt"/>
              </a:rPr>
            </a:br>
            <a:r>
              <a:rPr lang="en-US" dirty="0" smtClean="0">
                <a:latin typeface="+mj-lt"/>
              </a:rPr>
              <a:t>Corrective Training</a:t>
            </a:r>
            <a:endParaRPr lang="en-US" dirty="0">
              <a:latin typeface="+mj-lt"/>
            </a:endParaRPr>
          </a:p>
        </p:txBody>
      </p:sp>
      <p:sp>
        <p:nvSpPr>
          <p:cNvPr id="3" name="Subtitle 2"/>
          <p:cNvSpPr>
            <a:spLocks noGrp="1"/>
          </p:cNvSpPr>
          <p:nvPr>
            <p:ph type="subTitle" idx="1"/>
          </p:nvPr>
        </p:nvSpPr>
        <p:spPr>
          <a:xfrm>
            <a:off x="762000" y="1752600"/>
            <a:ext cx="7239000" cy="3505200"/>
          </a:xfrm>
        </p:spPr>
        <p:txBody>
          <a:bodyPr>
            <a:normAutofit fontScale="47500" lnSpcReduction="20000"/>
          </a:bodyPr>
          <a:lstStyle/>
          <a:p>
            <a:pPr algn="l">
              <a:buFont typeface="Arial" pitchFamily="34" charset="0"/>
              <a:buChar char="•"/>
            </a:pPr>
            <a:r>
              <a:rPr lang="en-US" dirty="0" smtClean="0"/>
              <a:t> P</a:t>
            </a:r>
            <a:r>
              <a:rPr lang="en-US" b="1" dirty="0" smtClean="0"/>
              <a:t>oor physical shape : </a:t>
            </a:r>
            <a:r>
              <a:rPr lang="en-US" dirty="0" smtClean="0"/>
              <a:t>additional conditioning drills and participate in extra field and road marches.</a:t>
            </a:r>
          </a:p>
          <a:p>
            <a:pPr algn="l">
              <a:buFont typeface="Arial" pitchFamily="34" charset="0"/>
              <a:buChar char="•"/>
            </a:pPr>
            <a:endParaRPr lang="en-US" dirty="0" smtClean="0"/>
          </a:p>
          <a:p>
            <a:pPr algn="l">
              <a:buFont typeface="Arial" pitchFamily="34" charset="0"/>
              <a:buChar char="•"/>
            </a:pPr>
            <a:r>
              <a:rPr lang="en-US" dirty="0" smtClean="0"/>
              <a:t> </a:t>
            </a:r>
            <a:r>
              <a:rPr lang="en-US" b="1" dirty="0" smtClean="0"/>
              <a:t>Unclean personal or work equipment</a:t>
            </a:r>
            <a:r>
              <a:rPr lang="en-US" dirty="0" smtClean="0"/>
              <a:t>: may need to devote more time and effort to cleaning the equipment. The soldier may also need special instruction in its maintenance.</a:t>
            </a:r>
          </a:p>
          <a:p>
            <a:pPr algn="l">
              <a:buFont typeface="Arial" pitchFamily="34" charset="0"/>
              <a:buChar char="•"/>
            </a:pPr>
            <a:endParaRPr lang="en-US" dirty="0" smtClean="0"/>
          </a:p>
          <a:p>
            <a:pPr algn="l">
              <a:buFont typeface="Arial" pitchFamily="34" charset="0"/>
              <a:buChar char="•"/>
            </a:pPr>
            <a:r>
              <a:rPr lang="en-US" dirty="0" smtClean="0"/>
              <a:t> </a:t>
            </a:r>
            <a:r>
              <a:rPr lang="en-US" b="1" dirty="0" smtClean="0"/>
              <a:t>Poor  execution of drill: </a:t>
            </a:r>
            <a:r>
              <a:rPr lang="en-US" dirty="0" smtClean="0"/>
              <a:t>may need additional drill practice.</a:t>
            </a:r>
          </a:p>
          <a:p>
            <a:pPr algn="l">
              <a:buFont typeface="Arial" pitchFamily="34" charset="0"/>
              <a:buChar char="•"/>
            </a:pPr>
            <a:endParaRPr lang="en-US" dirty="0" smtClean="0"/>
          </a:p>
          <a:p>
            <a:pPr algn="l">
              <a:buFont typeface="Arial" pitchFamily="34" charset="0"/>
              <a:buChar char="•"/>
            </a:pPr>
            <a:r>
              <a:rPr lang="en-US" dirty="0" smtClean="0"/>
              <a:t> </a:t>
            </a:r>
            <a:r>
              <a:rPr lang="en-US" b="1" dirty="0" smtClean="0"/>
              <a:t>Failure to maintain housing/work or property abuse:  </a:t>
            </a:r>
            <a:r>
              <a:rPr lang="en-US" dirty="0" smtClean="0"/>
              <a:t>may need to do more maintenance to correct the shortcoming.</a:t>
            </a:r>
          </a:p>
          <a:p>
            <a:pPr algn="l">
              <a:buFont typeface="Arial" pitchFamily="34" charset="0"/>
              <a:buChar char="•"/>
            </a:pPr>
            <a:endParaRPr lang="en-US" dirty="0" smtClean="0"/>
          </a:p>
          <a:p>
            <a:pPr algn="l">
              <a:buFont typeface="Arial" pitchFamily="34" charset="0"/>
              <a:buChar char="•"/>
            </a:pPr>
            <a:r>
              <a:rPr lang="en-US" dirty="0" smtClean="0"/>
              <a:t> </a:t>
            </a:r>
            <a:r>
              <a:rPr lang="en-US" b="1" dirty="0" smtClean="0"/>
              <a:t>Fails to perform assigned duties properly: </a:t>
            </a:r>
            <a:r>
              <a:rPr lang="en-US" dirty="0" smtClean="0"/>
              <a:t>maybe given special  formal instruction or more on-the-job training in those duties.</a:t>
            </a:r>
          </a:p>
          <a:p>
            <a:pPr algn="l">
              <a:buFont typeface="Arial" pitchFamily="34" charset="0"/>
              <a:buChar char="•"/>
            </a:pPr>
            <a:endParaRPr lang="en-US" dirty="0" smtClean="0"/>
          </a:p>
          <a:p>
            <a:pPr algn="l">
              <a:buFont typeface="Arial" pitchFamily="34" charset="0"/>
              <a:buChar char="•"/>
            </a:pPr>
            <a:r>
              <a:rPr lang="en-US" b="1" dirty="0" smtClean="0"/>
              <a:t> Does not respond well to orders: </a:t>
            </a:r>
            <a:r>
              <a:rPr lang="en-US" dirty="0" smtClean="0"/>
              <a:t>may need to participate in additional drill and exercises to improve. </a:t>
            </a:r>
          </a:p>
          <a:p>
            <a:pPr algn="l">
              <a:buFont typeface="Arial" pitchFamily="34" charset="0"/>
              <a:buChar char="•"/>
            </a:pPr>
            <a:endParaRPr lang="en-US" dirty="0"/>
          </a:p>
        </p:txBody>
      </p:sp>
      <p:sp>
        <p:nvSpPr>
          <p:cNvPr id="4" name="TextBox 3"/>
          <p:cNvSpPr txBox="1"/>
          <p:nvPr/>
        </p:nvSpPr>
        <p:spPr>
          <a:xfrm>
            <a:off x="1371600" y="5562600"/>
            <a:ext cx="6324600" cy="415498"/>
          </a:xfrm>
          <a:prstGeom prst="rect">
            <a:avLst/>
          </a:prstGeom>
          <a:noFill/>
        </p:spPr>
        <p:txBody>
          <a:bodyPr wrap="square" rtlCol="0">
            <a:spAutoFit/>
          </a:bodyPr>
          <a:lstStyle/>
          <a:p>
            <a:r>
              <a:rPr lang="en-US" sz="1050" dirty="0" smtClean="0">
                <a:solidFill>
                  <a:schemeClr val="tx1">
                    <a:lumMod val="65000"/>
                    <a:lumOff val="35000"/>
                  </a:schemeClr>
                </a:solidFill>
              </a:rPr>
              <a:t>Notes:</a:t>
            </a:r>
          </a:p>
          <a:p>
            <a:r>
              <a:rPr lang="en-US" sz="1050" dirty="0" smtClean="0">
                <a:solidFill>
                  <a:schemeClr val="tx1">
                    <a:lumMod val="65000"/>
                    <a:lumOff val="35000"/>
                  </a:schemeClr>
                </a:solidFill>
              </a:rPr>
              <a:t> 1. When in doubt discuss the issue with your chain of command or the IG</a:t>
            </a:r>
            <a:endParaRPr lang="en-US" sz="1050" dirty="0">
              <a:solidFill>
                <a:schemeClr val="tx1">
                  <a:lumMod val="65000"/>
                  <a:lumOff val="35000"/>
                </a:schemeClr>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normAutofit/>
          </a:bodyPr>
          <a:lstStyle/>
          <a:p>
            <a:r>
              <a:rPr lang="en-US" dirty="0">
                <a:latin typeface="+mj-lt"/>
              </a:rPr>
              <a:t>Examples </a:t>
            </a:r>
            <a:r>
              <a:rPr lang="en-US" dirty="0" smtClean="0">
                <a:latin typeface="+mj-lt"/>
              </a:rPr>
              <a:t>Inappropriate of Corrective Training</a:t>
            </a:r>
            <a:endParaRPr lang="en-US" dirty="0">
              <a:latin typeface="+mj-lt"/>
            </a:endParaRPr>
          </a:p>
        </p:txBody>
      </p:sp>
      <p:sp>
        <p:nvSpPr>
          <p:cNvPr id="3" name="Subtitle 2"/>
          <p:cNvSpPr>
            <a:spLocks noGrp="1"/>
          </p:cNvSpPr>
          <p:nvPr>
            <p:ph type="subTitle" idx="1"/>
          </p:nvPr>
        </p:nvSpPr>
        <p:spPr>
          <a:xfrm>
            <a:off x="762000" y="1752600"/>
            <a:ext cx="7239000" cy="3505200"/>
          </a:xfrm>
        </p:spPr>
        <p:txBody>
          <a:bodyPr>
            <a:normAutofit/>
          </a:bodyPr>
          <a:lstStyle/>
          <a:p>
            <a:pPr algn="l">
              <a:buFont typeface="Arial" pitchFamily="34" charset="0"/>
              <a:buChar char="•"/>
            </a:pPr>
            <a:r>
              <a:rPr lang="en-US" dirty="0" smtClean="0"/>
              <a:t> Cutting grass with scissors and a ruler</a:t>
            </a:r>
          </a:p>
          <a:p>
            <a:pPr algn="l">
              <a:buFont typeface="Arial" pitchFamily="34" charset="0"/>
              <a:buChar char="•"/>
            </a:pPr>
            <a:r>
              <a:rPr lang="en-US" dirty="0" smtClean="0"/>
              <a:t> Cutting grass at night with a flashlight</a:t>
            </a:r>
          </a:p>
          <a:p>
            <a:pPr algn="l">
              <a:buFont typeface="Arial" pitchFamily="34" charset="0"/>
              <a:buChar char="•"/>
            </a:pPr>
            <a:r>
              <a:rPr lang="en-US" dirty="0" smtClean="0"/>
              <a:t> Cleaning an area with a toothbrush</a:t>
            </a:r>
          </a:p>
          <a:p>
            <a:pPr algn="l">
              <a:buFont typeface="Arial" pitchFamily="34" charset="0"/>
              <a:buChar char="•"/>
            </a:pPr>
            <a:r>
              <a:rPr lang="en-US" dirty="0" smtClean="0"/>
              <a:t> Wearing </a:t>
            </a:r>
            <a:r>
              <a:rPr lang="en-US" smtClean="0"/>
              <a:t>a sign that </a:t>
            </a:r>
            <a:r>
              <a:rPr lang="en-US" dirty="0" smtClean="0"/>
              <a:t>states offense</a:t>
            </a:r>
            <a:endParaRPr lang="en-US" dirty="0"/>
          </a:p>
        </p:txBody>
      </p:sp>
      <p:sp>
        <p:nvSpPr>
          <p:cNvPr id="4" name="TextBox 3"/>
          <p:cNvSpPr txBox="1"/>
          <p:nvPr/>
        </p:nvSpPr>
        <p:spPr>
          <a:xfrm>
            <a:off x="1371600" y="5562600"/>
            <a:ext cx="6324600" cy="415498"/>
          </a:xfrm>
          <a:prstGeom prst="rect">
            <a:avLst/>
          </a:prstGeom>
          <a:noFill/>
        </p:spPr>
        <p:txBody>
          <a:bodyPr wrap="square" rtlCol="0">
            <a:spAutoFit/>
          </a:bodyPr>
          <a:lstStyle/>
          <a:p>
            <a:r>
              <a:rPr lang="en-US" sz="1050" dirty="0" smtClean="0">
                <a:solidFill>
                  <a:schemeClr val="tx1">
                    <a:lumMod val="65000"/>
                    <a:lumOff val="35000"/>
                  </a:schemeClr>
                </a:solidFill>
              </a:rPr>
              <a:t>Notes:</a:t>
            </a:r>
          </a:p>
          <a:p>
            <a:r>
              <a:rPr lang="en-US" sz="1050" dirty="0" smtClean="0">
                <a:solidFill>
                  <a:schemeClr val="tx1">
                    <a:lumMod val="65000"/>
                    <a:lumOff val="35000"/>
                  </a:schemeClr>
                </a:solidFill>
              </a:rPr>
              <a:t> 1. When in doubt contact your chain of command or IG</a:t>
            </a:r>
            <a:endParaRPr lang="en-US" sz="1050" dirty="0">
              <a:solidFill>
                <a:schemeClr val="tx1">
                  <a:lumMod val="65000"/>
                  <a:lumOff val="35000"/>
                </a:schemeClr>
              </a:solidFill>
            </a:endParaRPr>
          </a:p>
        </p:txBody>
      </p:sp>
      <p:sp>
        <p:nvSpPr>
          <p:cNvPr id="5" name="TextBox 4"/>
          <p:cNvSpPr txBox="1"/>
          <p:nvPr/>
        </p:nvSpPr>
        <p:spPr>
          <a:xfrm>
            <a:off x="1524000" y="4888468"/>
            <a:ext cx="6172200" cy="369332"/>
          </a:xfrm>
          <a:prstGeom prst="rect">
            <a:avLst/>
          </a:prstGeom>
          <a:noFill/>
        </p:spPr>
        <p:txBody>
          <a:bodyPr wrap="square" rtlCol="0">
            <a:spAutoFit/>
          </a:bodyPr>
          <a:lstStyle/>
          <a:p>
            <a:r>
              <a:rPr lang="en-US" dirty="0" smtClean="0"/>
              <a:t>Use Common Sense…Treat Soldier they way you want to be treated!</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normAutofit/>
          </a:bodyPr>
          <a:lstStyle/>
          <a:p>
            <a:r>
              <a:rPr lang="en-US" dirty="0" smtClean="0">
                <a:latin typeface="+mj-lt"/>
              </a:rPr>
              <a:t>When Corrective Training Fails</a:t>
            </a:r>
            <a:endParaRPr lang="en-US" dirty="0">
              <a:latin typeface="+mj-lt"/>
            </a:endParaRPr>
          </a:p>
        </p:txBody>
      </p:sp>
      <p:sp>
        <p:nvSpPr>
          <p:cNvPr id="3" name="Subtitle 2"/>
          <p:cNvSpPr>
            <a:spLocks noGrp="1"/>
          </p:cNvSpPr>
          <p:nvPr>
            <p:ph type="subTitle" idx="1"/>
          </p:nvPr>
        </p:nvSpPr>
        <p:spPr>
          <a:xfrm>
            <a:off x="762000" y="1752600"/>
            <a:ext cx="7239000" cy="3505200"/>
          </a:xfrm>
        </p:spPr>
        <p:txBody>
          <a:bodyPr>
            <a:normAutofit/>
          </a:bodyPr>
          <a:lstStyle/>
          <a:p>
            <a:pPr algn="l">
              <a:buFont typeface="Arial" pitchFamily="34" charset="0"/>
              <a:buChar char="•"/>
            </a:pPr>
            <a:r>
              <a:rPr lang="en-US" dirty="0" smtClean="0"/>
              <a:t>  Consider:</a:t>
            </a:r>
          </a:p>
          <a:p>
            <a:pPr lvl="1" algn="l">
              <a:buFont typeface="Arial" pitchFamily="34" charset="0"/>
              <a:buChar char="•"/>
            </a:pPr>
            <a:r>
              <a:rPr lang="en-US" dirty="0" smtClean="0">
                <a:solidFill>
                  <a:schemeClr val="tx1"/>
                </a:solidFill>
              </a:rPr>
              <a:t> recommending revocation of privileges</a:t>
            </a:r>
          </a:p>
          <a:p>
            <a:pPr lvl="1" algn="l">
              <a:buFont typeface="Arial" pitchFamily="34" charset="0"/>
              <a:buChar char="•"/>
            </a:pPr>
            <a:r>
              <a:rPr lang="en-US" dirty="0" smtClean="0">
                <a:solidFill>
                  <a:schemeClr val="tx1"/>
                </a:solidFill>
              </a:rPr>
              <a:t> recommending punishment under the UCMJ</a:t>
            </a:r>
          </a:p>
          <a:p>
            <a:pPr algn="l">
              <a:buFont typeface="Arial" pitchFamily="34" charset="0"/>
              <a:buChar cha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Revocation of Privileges</a:t>
            </a:r>
            <a:endParaRPr lang="en-US" dirty="0"/>
          </a:p>
        </p:txBody>
      </p:sp>
      <p:sp>
        <p:nvSpPr>
          <p:cNvPr id="3" name="Content Placeholder 2"/>
          <p:cNvSpPr>
            <a:spLocks noGrp="1"/>
          </p:cNvSpPr>
          <p:nvPr>
            <p:ph sz="half" idx="1"/>
          </p:nvPr>
        </p:nvSpPr>
        <p:spPr/>
        <p:txBody>
          <a:bodyPr/>
          <a:lstStyle/>
          <a:p>
            <a:r>
              <a:rPr lang="en-US" dirty="0" smtClean="0"/>
              <a:t>Pass</a:t>
            </a:r>
          </a:p>
          <a:p>
            <a:r>
              <a:rPr lang="en-US" dirty="0" smtClean="0"/>
              <a:t>Civilian Clothing</a:t>
            </a:r>
          </a:p>
          <a:p>
            <a:r>
              <a:rPr lang="en-US" dirty="0" smtClean="0"/>
              <a:t>Personal Property</a:t>
            </a:r>
          </a:p>
          <a:p>
            <a:r>
              <a:rPr lang="en-US" dirty="0" smtClean="0"/>
              <a:t>Driving Privileges</a:t>
            </a:r>
          </a:p>
          <a:p>
            <a:r>
              <a:rPr lang="en-US" dirty="0" smtClean="0"/>
              <a:t>PX</a:t>
            </a:r>
          </a:p>
          <a:p>
            <a:r>
              <a:rPr lang="en-US" dirty="0" smtClean="0"/>
              <a:t>Commissary</a:t>
            </a:r>
          </a:p>
          <a:p>
            <a:r>
              <a:rPr lang="en-US" dirty="0" smtClean="0"/>
              <a:t>Alcohol</a:t>
            </a:r>
            <a:endParaRPr lang="en-US" dirty="0"/>
          </a:p>
        </p:txBody>
      </p:sp>
      <p:sp>
        <p:nvSpPr>
          <p:cNvPr id="4" name="Content Placeholder 3"/>
          <p:cNvSpPr>
            <a:spLocks noGrp="1"/>
          </p:cNvSpPr>
          <p:nvPr>
            <p:ph sz="half" idx="2"/>
          </p:nvPr>
        </p:nvSpPr>
        <p:spPr/>
        <p:txBody>
          <a:bodyPr/>
          <a:lstStyle/>
          <a:p>
            <a:r>
              <a:rPr lang="en-US" dirty="0" smtClean="0"/>
              <a:t>MWR</a:t>
            </a:r>
          </a:p>
          <a:p>
            <a:r>
              <a:rPr lang="en-US" dirty="0" smtClean="0"/>
              <a:t>Off Post Living</a:t>
            </a:r>
          </a:p>
          <a:p>
            <a:r>
              <a:rPr lang="en-US" dirty="0" smtClean="0"/>
              <a:t>Visitation</a:t>
            </a:r>
          </a:p>
          <a:p>
            <a:r>
              <a:rPr lang="en-US" dirty="0" smtClean="0"/>
              <a:t>Tobacco</a:t>
            </a:r>
          </a:p>
          <a:p>
            <a:r>
              <a:rPr lang="en-US" dirty="0" smtClean="0"/>
              <a:t>Weapons</a:t>
            </a:r>
          </a:p>
          <a:p>
            <a:r>
              <a:rPr lang="en-US" dirty="0" smtClean="0"/>
              <a:t>Off Duty Employment</a:t>
            </a:r>
          </a:p>
          <a:p>
            <a:r>
              <a:rPr lang="en-US" dirty="0" smtClean="0"/>
              <a:t>Unit Sports</a:t>
            </a:r>
          </a:p>
          <a:p>
            <a:endParaRPr lang="en-US" dirty="0" smtClean="0"/>
          </a:p>
          <a:p>
            <a:endParaRPr lang="en-US" dirty="0" smtClean="0"/>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 calcmode="lin" valueType="num">
                                      <p:cBhvr additive="base">
                                        <p:cTn id="4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 calcmode="lin" valueType="num">
                                      <p:cBhvr additive="base">
                                        <p:cTn id="4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 calcmode="lin" valueType="num">
                                      <p:cBhvr additive="base">
                                        <p:cTn id="5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4">
                                            <p:txEl>
                                              <p:pRg st="5" end="5"/>
                                            </p:txEl>
                                          </p:spTgt>
                                        </p:tgtEl>
                                        <p:attrNameLst>
                                          <p:attrName>style.visibility</p:attrName>
                                        </p:attrNameLst>
                                      </p:cBhvr>
                                      <p:to>
                                        <p:strVal val="visible"/>
                                      </p:to>
                                    </p:set>
                                    <p:anim calcmode="lin" valueType="num">
                                      <p:cBhvr additive="base">
                                        <p:cTn id="5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additive="base">
                                        <p:cTn id="6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half" idx="1"/>
          </p:nvPr>
        </p:nvSpPr>
        <p:spPr/>
        <p:txBody>
          <a:bodyPr/>
          <a:lstStyle/>
          <a:p>
            <a:r>
              <a:rPr lang="en-US" dirty="0" smtClean="0"/>
              <a:t>References</a:t>
            </a:r>
          </a:p>
          <a:p>
            <a:r>
              <a:rPr lang="en-US" dirty="0" smtClean="0"/>
              <a:t>Authority</a:t>
            </a:r>
          </a:p>
          <a:p>
            <a:r>
              <a:rPr lang="en-US" dirty="0" smtClean="0"/>
              <a:t>Terms</a:t>
            </a:r>
          </a:p>
          <a:p>
            <a:r>
              <a:rPr lang="en-US" dirty="0" smtClean="0"/>
              <a:t>Who Can</a:t>
            </a:r>
          </a:p>
          <a:p>
            <a:r>
              <a:rPr lang="en-US" dirty="0" smtClean="0"/>
              <a:t>When &amp; Why</a:t>
            </a:r>
          </a:p>
          <a:p>
            <a:r>
              <a:rPr lang="en-US" dirty="0" smtClean="0"/>
              <a:t>How (Rules)</a:t>
            </a:r>
          </a:p>
          <a:p>
            <a:endParaRPr lang="en-US" dirty="0"/>
          </a:p>
        </p:txBody>
      </p:sp>
      <p:sp>
        <p:nvSpPr>
          <p:cNvPr id="4" name="Content Placeholder 3"/>
          <p:cNvSpPr>
            <a:spLocks noGrp="1"/>
          </p:cNvSpPr>
          <p:nvPr>
            <p:ph sz="half" idx="2"/>
          </p:nvPr>
        </p:nvSpPr>
        <p:spPr/>
        <p:txBody>
          <a:bodyPr/>
          <a:lstStyle/>
          <a:p>
            <a:r>
              <a:rPr lang="en-US" dirty="0" smtClean="0"/>
              <a:t>Proper Examples</a:t>
            </a:r>
          </a:p>
          <a:p>
            <a:r>
              <a:rPr lang="en-US" dirty="0" smtClean="0"/>
              <a:t>Inappropriate Examples</a:t>
            </a:r>
          </a:p>
          <a:p>
            <a:r>
              <a:rPr lang="en-US" dirty="0" smtClean="0"/>
              <a:t>When CT Fails</a:t>
            </a:r>
          </a:p>
          <a:p>
            <a:r>
              <a:rPr lang="en-US" dirty="0" smtClean="0"/>
              <a:t>Revocation of Privilege</a:t>
            </a:r>
          </a:p>
          <a:p>
            <a:endParaRPr lang="en-US" dirty="0" smtClean="0"/>
          </a:p>
          <a:p>
            <a:pPr>
              <a:buNone/>
            </a:pPr>
            <a:endParaRPr lang="en-US" dirty="0"/>
          </a:p>
        </p:txBody>
      </p:sp>
      <p:sp>
        <p:nvSpPr>
          <p:cNvPr id="5" name="TextBox 4"/>
          <p:cNvSpPr txBox="1"/>
          <p:nvPr/>
        </p:nvSpPr>
        <p:spPr>
          <a:xfrm>
            <a:off x="1371600" y="5562600"/>
            <a:ext cx="6324600" cy="415498"/>
          </a:xfrm>
          <a:prstGeom prst="rect">
            <a:avLst/>
          </a:prstGeom>
          <a:noFill/>
        </p:spPr>
        <p:txBody>
          <a:bodyPr wrap="square" rtlCol="0">
            <a:spAutoFit/>
          </a:bodyPr>
          <a:lstStyle/>
          <a:p>
            <a:r>
              <a:rPr lang="en-US" sz="1050" dirty="0" smtClean="0">
                <a:solidFill>
                  <a:schemeClr val="tx1">
                    <a:lumMod val="65000"/>
                    <a:lumOff val="35000"/>
                  </a:schemeClr>
                </a:solidFill>
              </a:rPr>
              <a:t>Notes:</a:t>
            </a:r>
          </a:p>
          <a:p>
            <a:r>
              <a:rPr lang="en-US" sz="1050" dirty="0" smtClean="0">
                <a:solidFill>
                  <a:schemeClr val="tx1">
                    <a:lumMod val="65000"/>
                    <a:lumOff val="35000"/>
                  </a:schemeClr>
                </a:solidFill>
              </a:rPr>
              <a:t> 1. Slides for this class are available at AskTOP.net</a:t>
            </a:r>
            <a:endParaRPr lang="en-US" sz="1050" dirty="0">
              <a:solidFill>
                <a:schemeClr val="tx1">
                  <a:lumMod val="65000"/>
                  <a:lumOff val="35000"/>
                </a:schemeClr>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8686800" cy="1470025"/>
          </a:xfrm>
        </p:spPr>
        <p:txBody>
          <a:bodyPr>
            <a:normAutofit/>
          </a:bodyPr>
          <a:lstStyle/>
          <a:p>
            <a:r>
              <a:rPr lang="en-US" dirty="0" smtClean="0">
                <a:latin typeface="+mj-lt"/>
                <a:cs typeface="Times New Roman" pitchFamily="18" charset="0"/>
              </a:rPr>
              <a:t>Using Corrective Training to Motivate Substandard Performers</a:t>
            </a:r>
            <a:endParaRPr lang="en-US" dirty="0">
              <a:latin typeface="+mj-lt"/>
              <a:cs typeface="Times New Roman" pitchFamily="18" charset="0"/>
            </a:endParaRPr>
          </a:p>
        </p:txBody>
      </p:sp>
      <p:sp>
        <p:nvSpPr>
          <p:cNvPr id="3" name="Subtitle 2"/>
          <p:cNvSpPr>
            <a:spLocks noGrp="1"/>
          </p:cNvSpPr>
          <p:nvPr>
            <p:ph type="subTitle" idx="1"/>
          </p:nvPr>
        </p:nvSpPr>
        <p:spPr/>
        <p:txBody>
          <a:bodyPr/>
          <a:lstStyle/>
          <a:p>
            <a:r>
              <a:rPr lang="en-US" dirty="0" smtClean="0"/>
              <a:t>Part of the </a:t>
            </a:r>
            <a:r>
              <a:rPr lang="en-US" dirty="0" err="1" smtClean="0"/>
              <a:t>AskTOP</a:t>
            </a:r>
            <a:r>
              <a:rPr lang="en-US" dirty="0" smtClean="0"/>
              <a:t> Leadership Series</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lstStyle/>
          <a:p>
            <a:r>
              <a:rPr lang="en-US" dirty="0" smtClean="0">
                <a:latin typeface="+mj-lt"/>
              </a:rPr>
              <a:t>References</a:t>
            </a:r>
            <a:endParaRPr lang="en-US" dirty="0">
              <a:latin typeface="+mj-lt"/>
            </a:endParaRPr>
          </a:p>
        </p:txBody>
      </p:sp>
      <p:sp>
        <p:nvSpPr>
          <p:cNvPr id="3" name="Subtitle 2"/>
          <p:cNvSpPr>
            <a:spLocks noGrp="1"/>
          </p:cNvSpPr>
          <p:nvPr>
            <p:ph type="subTitle" idx="1"/>
          </p:nvPr>
        </p:nvSpPr>
        <p:spPr>
          <a:xfrm>
            <a:off x="1371600" y="2514600"/>
            <a:ext cx="6400800" cy="1752600"/>
          </a:xfrm>
        </p:spPr>
        <p:txBody>
          <a:bodyPr>
            <a:normAutofit fontScale="85000" lnSpcReduction="20000"/>
          </a:bodyPr>
          <a:lstStyle/>
          <a:p>
            <a:pPr algn="l">
              <a:buFont typeface="Arial" pitchFamily="34" charset="0"/>
              <a:buChar char="•"/>
            </a:pPr>
            <a:r>
              <a:rPr lang="en-US" dirty="0" smtClean="0"/>
              <a:t> AR 600-20 Army Command Policy &amp; Procedure</a:t>
            </a:r>
          </a:p>
          <a:p>
            <a:pPr algn="l">
              <a:buFont typeface="Arial" pitchFamily="34" charset="0"/>
              <a:buChar char="•"/>
            </a:pPr>
            <a:r>
              <a:rPr lang="en-US" dirty="0" smtClean="0"/>
              <a:t> AR 27-10 Military Justice</a:t>
            </a:r>
          </a:p>
          <a:p>
            <a:pPr algn="l">
              <a:buFont typeface="Arial" pitchFamily="34" charset="0"/>
              <a:buChar char="•"/>
            </a:pPr>
            <a:r>
              <a:rPr lang="en-US" dirty="0" smtClean="0"/>
              <a:t> FM 27-1 Commander’s Legal Guide</a:t>
            </a:r>
          </a:p>
          <a:p>
            <a:pPr algn="l">
              <a:buFont typeface="Arial" pitchFamily="34" charset="0"/>
              <a:buChar char="•"/>
            </a:pPr>
            <a:r>
              <a:rPr lang="en-US" dirty="0" smtClean="0"/>
              <a:t> FM 7-22.7 NCO Guide</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lstStyle/>
          <a:p>
            <a:r>
              <a:rPr lang="en-US" dirty="0" smtClean="0">
                <a:latin typeface="+mj-lt"/>
              </a:rPr>
              <a:t>Authority</a:t>
            </a:r>
            <a:endParaRPr lang="en-US" dirty="0">
              <a:latin typeface="+mj-lt"/>
            </a:endParaRPr>
          </a:p>
        </p:txBody>
      </p:sp>
      <p:sp>
        <p:nvSpPr>
          <p:cNvPr id="3" name="Subtitle 2"/>
          <p:cNvSpPr>
            <a:spLocks noGrp="1"/>
          </p:cNvSpPr>
          <p:nvPr>
            <p:ph type="subTitle" idx="1"/>
          </p:nvPr>
        </p:nvSpPr>
        <p:spPr>
          <a:xfrm>
            <a:off x="1143000" y="2514600"/>
            <a:ext cx="6858000" cy="2743200"/>
          </a:xfrm>
        </p:spPr>
        <p:txBody>
          <a:bodyPr>
            <a:normAutofit/>
          </a:bodyPr>
          <a:lstStyle/>
          <a:p>
            <a:pPr algn="l">
              <a:buFont typeface="Arial" pitchFamily="34" charset="0"/>
              <a:buChar char="•"/>
            </a:pPr>
            <a:r>
              <a:rPr lang="en-US" dirty="0" smtClean="0"/>
              <a:t>2 types of Authority</a:t>
            </a:r>
          </a:p>
          <a:p>
            <a:pPr lvl="1" algn="l">
              <a:buFont typeface="Arial" pitchFamily="34" charset="0"/>
              <a:buChar char="•"/>
            </a:pPr>
            <a:r>
              <a:rPr lang="en-US" dirty="0" smtClean="0">
                <a:solidFill>
                  <a:schemeClr val="tx1"/>
                </a:solidFill>
              </a:rPr>
              <a:t> Command Military Authority</a:t>
            </a:r>
          </a:p>
          <a:p>
            <a:pPr lvl="1" algn="l">
              <a:buFont typeface="Arial" pitchFamily="34" charset="0"/>
              <a:buChar char="•"/>
            </a:pPr>
            <a:r>
              <a:rPr lang="en-US" dirty="0" smtClean="0">
                <a:solidFill>
                  <a:schemeClr val="tx1"/>
                </a:solidFill>
              </a:rPr>
              <a:t> General Military Authority</a:t>
            </a:r>
          </a:p>
          <a:p>
            <a:pPr algn="l"/>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lstStyle/>
          <a:p>
            <a:r>
              <a:rPr lang="en-US" dirty="0" smtClean="0">
                <a:latin typeface="+mj-lt"/>
              </a:rPr>
              <a:t>Terms</a:t>
            </a:r>
            <a:endParaRPr lang="en-US" dirty="0">
              <a:latin typeface="+mj-lt"/>
            </a:endParaRPr>
          </a:p>
        </p:txBody>
      </p:sp>
      <p:sp>
        <p:nvSpPr>
          <p:cNvPr id="3" name="Subtitle 2"/>
          <p:cNvSpPr>
            <a:spLocks noGrp="1"/>
          </p:cNvSpPr>
          <p:nvPr>
            <p:ph type="subTitle" idx="1"/>
          </p:nvPr>
        </p:nvSpPr>
        <p:spPr>
          <a:xfrm>
            <a:off x="1143000" y="1828800"/>
            <a:ext cx="6858000" cy="4191000"/>
          </a:xfrm>
        </p:spPr>
        <p:txBody>
          <a:bodyPr>
            <a:normAutofit fontScale="92500" lnSpcReduction="20000"/>
          </a:bodyPr>
          <a:lstStyle/>
          <a:p>
            <a:pPr algn="l">
              <a:buFont typeface="Arial" pitchFamily="34" charset="0"/>
              <a:buChar char="•"/>
            </a:pPr>
            <a:r>
              <a:rPr lang="en-US" dirty="0" smtClean="0"/>
              <a:t> Non-judicial Punishment</a:t>
            </a:r>
          </a:p>
          <a:p>
            <a:pPr lvl="1" algn="l">
              <a:buFont typeface="Arial" pitchFamily="34" charset="0"/>
              <a:buChar char="•"/>
            </a:pPr>
            <a:r>
              <a:rPr lang="en-US" dirty="0" smtClean="0">
                <a:solidFill>
                  <a:schemeClr val="tx1"/>
                </a:solidFill>
              </a:rPr>
              <a:t> Extra Duty</a:t>
            </a:r>
          </a:p>
          <a:p>
            <a:pPr algn="l">
              <a:buFont typeface="Arial" pitchFamily="34" charset="0"/>
              <a:buChar char="•"/>
            </a:pPr>
            <a:r>
              <a:rPr lang="en-US" dirty="0" smtClean="0"/>
              <a:t> Non-punitive Measures</a:t>
            </a:r>
          </a:p>
          <a:p>
            <a:pPr lvl="1" algn="l">
              <a:buFont typeface="Arial" pitchFamily="34" charset="0"/>
              <a:buChar char="•"/>
            </a:pPr>
            <a:r>
              <a:rPr lang="en-US" dirty="0" smtClean="0">
                <a:solidFill>
                  <a:schemeClr val="tx1"/>
                </a:solidFill>
              </a:rPr>
              <a:t>Counseling</a:t>
            </a:r>
          </a:p>
          <a:p>
            <a:pPr lvl="1" algn="l">
              <a:buFont typeface="Arial" pitchFamily="34" charset="0"/>
              <a:buChar char="•"/>
            </a:pPr>
            <a:r>
              <a:rPr lang="en-US" dirty="0" smtClean="0">
                <a:solidFill>
                  <a:schemeClr val="tx1"/>
                </a:solidFill>
              </a:rPr>
              <a:t>Administrative </a:t>
            </a:r>
            <a:r>
              <a:rPr lang="en-US" dirty="0">
                <a:solidFill>
                  <a:schemeClr val="tx1"/>
                </a:solidFill>
              </a:rPr>
              <a:t>Reprimands </a:t>
            </a:r>
            <a:r>
              <a:rPr lang="en-US" dirty="0" smtClean="0">
                <a:solidFill>
                  <a:schemeClr val="tx1"/>
                </a:solidFill>
              </a:rPr>
              <a:t>or Admonishments</a:t>
            </a:r>
          </a:p>
          <a:p>
            <a:pPr lvl="1" algn="l">
              <a:buFont typeface="Arial" pitchFamily="34" charset="0"/>
              <a:buChar char="•"/>
            </a:pPr>
            <a:r>
              <a:rPr lang="en-US" dirty="0" smtClean="0">
                <a:solidFill>
                  <a:schemeClr val="tx1"/>
                </a:solidFill>
              </a:rPr>
              <a:t>MOS Reclassification</a:t>
            </a:r>
          </a:p>
          <a:p>
            <a:pPr lvl="1" algn="l">
              <a:buFont typeface="Arial" pitchFamily="34" charset="0"/>
              <a:buChar char="•"/>
            </a:pPr>
            <a:r>
              <a:rPr lang="en-US" dirty="0" smtClean="0">
                <a:solidFill>
                  <a:schemeClr val="tx1"/>
                </a:solidFill>
              </a:rPr>
              <a:t>Denial </a:t>
            </a:r>
            <a:r>
              <a:rPr lang="en-US" dirty="0">
                <a:solidFill>
                  <a:schemeClr val="tx1"/>
                </a:solidFill>
              </a:rPr>
              <a:t>of pass or other </a:t>
            </a:r>
            <a:r>
              <a:rPr lang="en-US" dirty="0" smtClean="0">
                <a:solidFill>
                  <a:schemeClr val="tx1"/>
                </a:solidFill>
              </a:rPr>
              <a:t>privileges</a:t>
            </a:r>
          </a:p>
          <a:p>
            <a:pPr lvl="1" algn="l">
              <a:buFont typeface="Arial" pitchFamily="34" charset="0"/>
              <a:buChar char="•"/>
            </a:pPr>
            <a:r>
              <a:rPr lang="en-US" dirty="0" smtClean="0">
                <a:solidFill>
                  <a:schemeClr val="tx1"/>
                </a:solidFill>
              </a:rPr>
              <a:t>Administrative </a:t>
            </a:r>
            <a:r>
              <a:rPr lang="en-US" dirty="0">
                <a:solidFill>
                  <a:schemeClr val="tx1"/>
                </a:solidFill>
              </a:rPr>
              <a:t>Reduction in </a:t>
            </a:r>
            <a:r>
              <a:rPr lang="en-US" dirty="0" smtClean="0">
                <a:solidFill>
                  <a:schemeClr val="tx1"/>
                </a:solidFill>
              </a:rPr>
              <a:t>Grade</a:t>
            </a:r>
          </a:p>
          <a:p>
            <a:pPr lvl="1" algn="l">
              <a:buFont typeface="Arial" pitchFamily="34" charset="0"/>
              <a:buChar char="•"/>
            </a:pPr>
            <a:r>
              <a:rPr lang="en-US" dirty="0" smtClean="0">
                <a:solidFill>
                  <a:schemeClr val="tx1"/>
                </a:solidFill>
              </a:rPr>
              <a:t>Bar </a:t>
            </a:r>
            <a:r>
              <a:rPr lang="en-US" dirty="0">
                <a:solidFill>
                  <a:schemeClr val="tx1"/>
                </a:solidFill>
              </a:rPr>
              <a:t>to </a:t>
            </a:r>
            <a:r>
              <a:rPr lang="en-US" dirty="0" smtClean="0">
                <a:solidFill>
                  <a:schemeClr val="tx1"/>
                </a:solidFill>
              </a:rPr>
              <a:t>Reenlistment</a:t>
            </a:r>
          </a:p>
          <a:p>
            <a:pPr lvl="1" algn="l">
              <a:buFont typeface="Arial" pitchFamily="34" charset="0"/>
              <a:buChar char="•"/>
            </a:pPr>
            <a:r>
              <a:rPr lang="en-US" dirty="0" smtClean="0">
                <a:solidFill>
                  <a:schemeClr val="tx1"/>
                </a:solidFill>
              </a:rPr>
              <a:t>Corrective Training</a:t>
            </a:r>
          </a:p>
          <a:p>
            <a:pPr algn="l">
              <a:buFont typeface="Arial" pitchFamily="34" charset="0"/>
              <a:buChar cha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Names for Corrective Training</a:t>
            </a:r>
            <a:endParaRPr lang="en-US" dirty="0"/>
          </a:p>
        </p:txBody>
      </p:sp>
      <p:graphicFrame>
        <p:nvGraphicFramePr>
          <p:cNvPr id="8" name="Diagram 7"/>
          <p:cNvGraphicFramePr/>
          <p:nvPr>
            <p:extLst>
              <p:ext uri="{D42A27DB-BD31-4B8C-83A1-F6EECF244321}">
                <p14:modId xmlns:p14="http://schemas.microsoft.com/office/powerpoint/2010/main" val="1335923686"/>
              </p:ext>
            </p:extLst>
          </p:nvPr>
        </p:nvGraphicFramePr>
        <p:xfrm>
          <a:off x="914400" y="1295400"/>
          <a:ext cx="73914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lstStyle/>
          <a:p>
            <a:r>
              <a:rPr lang="en-US" dirty="0" smtClean="0">
                <a:latin typeface="+mj-lt"/>
              </a:rPr>
              <a:t>Who Can Conduct </a:t>
            </a:r>
            <a:br>
              <a:rPr lang="en-US" dirty="0" smtClean="0">
                <a:latin typeface="+mj-lt"/>
              </a:rPr>
            </a:br>
            <a:r>
              <a:rPr lang="en-US" dirty="0" smtClean="0">
                <a:latin typeface="+mj-lt"/>
              </a:rPr>
              <a:t>Corrective Training</a:t>
            </a:r>
            <a:endParaRPr lang="en-US" dirty="0">
              <a:latin typeface="+mj-lt"/>
            </a:endParaRPr>
          </a:p>
        </p:txBody>
      </p:sp>
      <p:sp>
        <p:nvSpPr>
          <p:cNvPr id="3" name="Subtitle 2"/>
          <p:cNvSpPr>
            <a:spLocks noGrp="1"/>
          </p:cNvSpPr>
          <p:nvPr>
            <p:ph type="subTitle" idx="1"/>
          </p:nvPr>
        </p:nvSpPr>
        <p:spPr>
          <a:xfrm>
            <a:off x="1143000" y="2514600"/>
            <a:ext cx="6858000" cy="2743200"/>
          </a:xfrm>
        </p:spPr>
        <p:txBody>
          <a:bodyPr>
            <a:normAutofit/>
          </a:bodyPr>
          <a:lstStyle/>
          <a:p>
            <a:pPr marL="182880" indent="-182880" algn="l" defTabSz="182880">
              <a:buFont typeface="Arial" pitchFamily="34" charset="0"/>
              <a:buChar char="•"/>
            </a:pPr>
            <a:r>
              <a:rPr lang="en-US" dirty="0" smtClean="0"/>
              <a:t>Any military leader in the Chain of Command</a:t>
            </a:r>
          </a:p>
          <a:p>
            <a:pPr marL="640080" lvl="1" indent="-182880" algn="l" defTabSz="182880">
              <a:buFont typeface="Arial" pitchFamily="34" charset="0"/>
              <a:buChar char="•"/>
            </a:pPr>
            <a:r>
              <a:rPr lang="en-US" dirty="0" smtClean="0"/>
              <a:t>This authority is an inherent power of command</a:t>
            </a:r>
          </a:p>
          <a:p>
            <a:pPr algn="l">
              <a:buFont typeface="Arial" pitchFamily="34" charset="0"/>
              <a:buChar cha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lstStyle/>
          <a:p>
            <a:r>
              <a:rPr lang="en-US" dirty="0" smtClean="0">
                <a:latin typeface="+mj-lt"/>
              </a:rPr>
              <a:t>When and Why is it Imposed</a:t>
            </a:r>
            <a:endParaRPr lang="en-US" dirty="0">
              <a:latin typeface="+mj-lt"/>
            </a:endParaRPr>
          </a:p>
        </p:txBody>
      </p:sp>
      <p:sp>
        <p:nvSpPr>
          <p:cNvPr id="3" name="Subtitle 2"/>
          <p:cNvSpPr>
            <a:spLocks noGrp="1"/>
          </p:cNvSpPr>
          <p:nvPr>
            <p:ph type="subTitle" idx="1"/>
          </p:nvPr>
        </p:nvSpPr>
        <p:spPr>
          <a:xfrm>
            <a:off x="1143000" y="2514600"/>
            <a:ext cx="6858000" cy="2743200"/>
          </a:xfrm>
        </p:spPr>
        <p:txBody>
          <a:bodyPr>
            <a:normAutofit/>
          </a:bodyPr>
          <a:lstStyle/>
          <a:p>
            <a:pPr algn="l">
              <a:buFont typeface="Arial" pitchFamily="34" charset="0"/>
              <a:buChar char="•"/>
            </a:pPr>
            <a:r>
              <a:rPr lang="en-US" dirty="0" smtClean="0"/>
              <a:t>  A Soldier fails to perform to standard</a:t>
            </a:r>
          </a:p>
          <a:p>
            <a:pPr algn="l">
              <a:buFont typeface="Arial" pitchFamily="34" charset="0"/>
              <a:buChar char="•"/>
            </a:pPr>
            <a:r>
              <a:rPr lang="en-US" dirty="0" smtClean="0"/>
              <a:t>  To improve performance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normAutofit/>
          </a:bodyPr>
          <a:lstStyle/>
          <a:p>
            <a:r>
              <a:rPr lang="en-US" dirty="0" smtClean="0">
                <a:latin typeface="+mj-lt"/>
              </a:rPr>
              <a:t>Rules for Implementation</a:t>
            </a:r>
            <a:endParaRPr lang="en-US" dirty="0">
              <a:latin typeface="+mj-lt"/>
            </a:endParaRPr>
          </a:p>
        </p:txBody>
      </p:sp>
      <p:sp>
        <p:nvSpPr>
          <p:cNvPr id="4" name="TextBox 3"/>
          <p:cNvSpPr txBox="1"/>
          <p:nvPr/>
        </p:nvSpPr>
        <p:spPr>
          <a:xfrm>
            <a:off x="1371600" y="5410200"/>
            <a:ext cx="6324600" cy="577081"/>
          </a:xfrm>
          <a:prstGeom prst="rect">
            <a:avLst/>
          </a:prstGeom>
          <a:noFill/>
        </p:spPr>
        <p:txBody>
          <a:bodyPr wrap="square" rtlCol="0">
            <a:spAutoFit/>
          </a:bodyPr>
          <a:lstStyle/>
          <a:p>
            <a:r>
              <a:rPr lang="en-US" sz="1050" dirty="0" smtClean="0">
                <a:solidFill>
                  <a:schemeClr val="tx1">
                    <a:lumMod val="65000"/>
                    <a:lumOff val="35000"/>
                  </a:schemeClr>
                </a:solidFill>
              </a:rPr>
              <a:t>Notes:</a:t>
            </a:r>
          </a:p>
          <a:p>
            <a:r>
              <a:rPr lang="en-US" sz="1050" dirty="0" smtClean="0">
                <a:solidFill>
                  <a:schemeClr val="tx1">
                    <a:lumMod val="65000"/>
                    <a:lumOff val="35000"/>
                  </a:schemeClr>
                </a:solidFill>
              </a:rPr>
              <a:t> 1. Deficiencies satisfactorily corrected by means of training/instruction will not be noted in the official records of the Soldier</a:t>
            </a:r>
          </a:p>
          <a:p>
            <a:r>
              <a:rPr lang="en-US" sz="1050" dirty="0" smtClean="0">
                <a:solidFill>
                  <a:schemeClr val="tx1">
                    <a:lumMod val="65000"/>
                    <a:lumOff val="35000"/>
                  </a:schemeClr>
                </a:solidFill>
              </a:rPr>
              <a:t> 2. Information in this slide can be found in : AR 27-10, AR 600-20, and </a:t>
            </a:r>
            <a:r>
              <a:rPr lang="en-US" sz="1050" smtClean="0">
                <a:solidFill>
                  <a:schemeClr val="tx1">
                    <a:lumMod val="65000"/>
                    <a:lumOff val="35000"/>
                  </a:schemeClr>
                </a:solidFill>
              </a:rPr>
              <a:t>FM 27-1</a:t>
            </a:r>
            <a:endParaRPr lang="en-US" sz="1050" dirty="0" smtClean="0">
              <a:solidFill>
                <a:schemeClr val="tx1">
                  <a:lumMod val="65000"/>
                  <a:lumOff val="35000"/>
                </a:schemeClr>
              </a:solidFill>
            </a:endParaRPr>
          </a:p>
        </p:txBody>
      </p:sp>
      <p:sp>
        <p:nvSpPr>
          <p:cNvPr id="6" name="TextBox 5"/>
          <p:cNvSpPr txBox="1"/>
          <p:nvPr/>
        </p:nvSpPr>
        <p:spPr>
          <a:xfrm>
            <a:off x="762000" y="1905000"/>
            <a:ext cx="7772400" cy="3139321"/>
          </a:xfrm>
          <a:prstGeom prst="rect">
            <a:avLst/>
          </a:prstGeom>
          <a:noFill/>
        </p:spPr>
        <p:txBody>
          <a:bodyPr wrap="square" rtlCol="0">
            <a:spAutoFit/>
          </a:bodyPr>
          <a:lstStyle/>
          <a:p>
            <a:r>
              <a:rPr lang="en-US" dirty="0" smtClean="0"/>
              <a:t>Doctrine tells us</a:t>
            </a:r>
          </a:p>
          <a:p>
            <a:pPr marL="800100" lvl="1" indent="-342900">
              <a:buFont typeface="+mj-lt"/>
              <a:buAutoNum type="alphaLcPeriod"/>
            </a:pPr>
            <a:r>
              <a:rPr lang="en-US" dirty="0" smtClean="0"/>
              <a:t>Must not be used as punishment or appear to be punishment</a:t>
            </a:r>
          </a:p>
          <a:p>
            <a:pPr marL="800100" lvl="1" indent="-342900">
              <a:buFont typeface="+mj-lt"/>
              <a:buAutoNum type="alphaLcPeriod"/>
            </a:pPr>
            <a:r>
              <a:rPr lang="en-US" dirty="0" smtClean="0"/>
              <a:t>Must relate directly to the observed deficiency</a:t>
            </a:r>
          </a:p>
          <a:p>
            <a:pPr marL="800100" lvl="1" indent="-342900">
              <a:buFont typeface="+mj-lt"/>
              <a:buAutoNum type="alphaLcPeriod"/>
            </a:pPr>
            <a:r>
              <a:rPr lang="en-US" dirty="0" smtClean="0"/>
              <a:t>Must specifically address the observed deficiency</a:t>
            </a:r>
          </a:p>
          <a:p>
            <a:pPr marL="800100" lvl="1" indent="-342900">
              <a:buFont typeface="+mj-lt"/>
              <a:buAutoNum type="alphaLcPeriod"/>
            </a:pPr>
            <a:r>
              <a:rPr lang="en-US" dirty="0" smtClean="0"/>
              <a:t>Must be discontinued once the deficiency is corrected</a:t>
            </a:r>
          </a:p>
          <a:p>
            <a:pPr marL="800100" lvl="1" indent="-342900">
              <a:buFont typeface="+mj-lt"/>
              <a:buAutoNum type="alphaLcPeriod"/>
            </a:pPr>
            <a:r>
              <a:rPr lang="en-US" dirty="0" smtClean="0"/>
              <a:t>Must not be used in place of UCMJ punishment</a:t>
            </a:r>
          </a:p>
          <a:p>
            <a:r>
              <a:rPr lang="en-US" dirty="0" smtClean="0"/>
              <a:t>Experience shows</a:t>
            </a:r>
          </a:p>
          <a:p>
            <a:pPr marL="800100" lvl="1" indent="-342900">
              <a:buFont typeface="+mj-lt"/>
              <a:buAutoNum type="alphaLcPeriod"/>
            </a:pPr>
            <a:r>
              <a:rPr lang="en-US" dirty="0" smtClean="0"/>
              <a:t>Must provide proper resources to complete the training</a:t>
            </a:r>
            <a:endParaRPr lang="en-US" dirty="0"/>
          </a:p>
          <a:p>
            <a:pPr marL="800100" lvl="1" indent="-342900">
              <a:buFont typeface="+mj-lt"/>
              <a:buAutoNum type="alphaLcPeriod"/>
            </a:pPr>
            <a:r>
              <a:rPr lang="en-US" dirty="0" smtClean="0"/>
              <a:t>Must be conducted in a safe environment</a:t>
            </a:r>
          </a:p>
          <a:p>
            <a:pPr marL="800100" lvl="1" indent="-342900">
              <a:buFont typeface="+mj-lt"/>
              <a:buAutoNum type="alphaLcPeriod"/>
            </a:pPr>
            <a:r>
              <a:rPr lang="en-US" dirty="0" smtClean="0"/>
              <a:t>Must not be ridiculous in nature</a:t>
            </a:r>
          </a:p>
          <a:p>
            <a:pPr marL="342900" indent="-342900">
              <a:buAutoNum type="arabicParen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Custom 1">
      <a:majorFont>
        <a:latin typeface="Franklin Gothic Demi Cond"/>
        <a:ea typeface=""/>
        <a:cs typeface=""/>
      </a:majorFont>
      <a:minorFont>
        <a:latin typeface="Franklin Gothic Medium C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692</TotalTime>
  <Words>1112</Words>
  <Application>Microsoft Office PowerPoint</Application>
  <PresentationFormat>On-screen Show (4:3)</PresentationFormat>
  <Paragraphs>131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Using Corrective Training to Motivate Substandard Performers</vt:lpstr>
      <vt:lpstr>References</vt:lpstr>
      <vt:lpstr>Authority</vt:lpstr>
      <vt:lpstr>Terms</vt:lpstr>
      <vt:lpstr>Names for Corrective Training</vt:lpstr>
      <vt:lpstr>Who Can Conduct  Corrective Training</vt:lpstr>
      <vt:lpstr>When and Why is it Imposed</vt:lpstr>
      <vt:lpstr>Rules for Implementation</vt:lpstr>
      <vt:lpstr>Proper Examples of  Corrective Training</vt:lpstr>
      <vt:lpstr>Examples Inappropriate of Corrective Training</vt:lpstr>
      <vt:lpstr>When Corrective Training Fails</vt:lpstr>
      <vt:lpstr>Revocation of Privileges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Employees</dc:creator>
  <cp:lastModifiedBy>Preston Fitzgerald</cp:lastModifiedBy>
  <cp:revision>73</cp:revision>
  <dcterms:created xsi:type="dcterms:W3CDTF">2010-10-14T20:16:39Z</dcterms:created>
  <dcterms:modified xsi:type="dcterms:W3CDTF">2012-05-22T19:22:33Z</dcterms:modified>
</cp:coreProperties>
</file>